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6"/>
  </p:notesMasterIdLst>
  <p:sldIdLst>
    <p:sldId id="278" r:id="rId2"/>
    <p:sldId id="279" r:id="rId3"/>
    <p:sldId id="280" r:id="rId4"/>
    <p:sldId id="281" r:id="rId5"/>
    <p:sldId id="282" r:id="rId6"/>
    <p:sldId id="283" r:id="rId7"/>
    <p:sldId id="284" r:id="rId8"/>
    <p:sldId id="285" r:id="rId9"/>
    <p:sldId id="286" r:id="rId10"/>
    <p:sldId id="287" r:id="rId11"/>
    <p:sldId id="288" r:id="rId12"/>
    <p:sldId id="289" r:id="rId13"/>
    <p:sldId id="290" r:id="rId14"/>
    <p:sldId id="291" r:id="rId15"/>
    <p:sldId id="292" r:id="rId16"/>
    <p:sldId id="275" r:id="rId17"/>
    <p:sldId id="271" r:id="rId18"/>
    <p:sldId id="276" r:id="rId19"/>
    <p:sldId id="272" r:id="rId20"/>
    <p:sldId id="277" r:id="rId21"/>
    <p:sldId id="273" r:id="rId22"/>
    <p:sldId id="274" r:id="rId23"/>
    <p:sldId id="295" r:id="rId24"/>
    <p:sldId id="294"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70" d="100"/>
          <a:sy n="70" d="100"/>
        </p:scale>
        <p:origin x="-2072"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notesMaster" Target="notesMasters/notesMaster1.xml"/><Relationship Id="rId27" Type="http://schemas.openxmlformats.org/officeDocument/2006/relationships/printerSettings" Target="printerSettings/printerSettings1.bin"/><Relationship Id="rId28" Type="http://schemas.openxmlformats.org/officeDocument/2006/relationships/presProps" Target="presProps.xml"/><Relationship Id="rId29" Type="http://schemas.openxmlformats.org/officeDocument/2006/relationships/viewProps" Target="viewProps.xml"/><Relationship Id="rId30" Type="http://schemas.openxmlformats.org/officeDocument/2006/relationships/theme" Target="theme/theme1.xml"/><Relationship Id="rId3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2E04240-C1C0-384B-9B2F-ED20C0AA1E85}" type="datetimeFigureOut">
              <a:rPr lang="en-US" smtClean="0"/>
              <a:pPr/>
              <a:t>3/22/12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FAAF979-A97D-5D41-B2F5-133C549065D1}" type="slidenum">
              <a:rPr lang="en-US" smtClean="0"/>
              <a:pPr/>
              <a:t>‹#›</a:t>
            </a:fld>
            <a:endParaRPr lang="en-US"/>
          </a:p>
        </p:txBody>
      </p:sp>
    </p:spTree>
    <p:extLst>
      <p:ext uri="{BB962C8B-B14F-4D97-AF65-F5344CB8AC3E}">
        <p14:creationId xmlns:p14="http://schemas.microsoft.com/office/powerpoint/2010/main" val="335818149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 typeface="Arial"/>
              <a:buNone/>
              <a:tabLst/>
              <a:defRPr/>
            </a:pPr>
            <a:r>
              <a:rPr lang="en-US" dirty="0" smtClean="0"/>
              <a:t>K</a:t>
            </a:r>
          </a:p>
          <a:p>
            <a:pPr marL="171450" marR="0" indent="-171450" algn="l" defTabSz="457200" rtl="0" eaLnBrk="1" fontAlgn="auto" latinLnBrk="0" hangingPunct="1">
              <a:lnSpc>
                <a:spcPct val="100000"/>
              </a:lnSpc>
              <a:spcBef>
                <a:spcPts val="0"/>
              </a:spcBef>
              <a:spcAft>
                <a:spcPts val="0"/>
              </a:spcAft>
              <a:buClrTx/>
              <a:buSzTx/>
              <a:buFont typeface="Arial"/>
              <a:buChar char="•"/>
              <a:tabLst/>
              <a:defRPr/>
            </a:pPr>
            <a:r>
              <a:rPr lang="en-US" dirty="0" smtClean="0"/>
              <a:t>The process of racial identity development has become much more important, as well as more complicated, in the lives of adolescents in modern-day America.</a:t>
            </a:r>
          </a:p>
          <a:p>
            <a:pPr marL="171450" marR="0" indent="-171450" algn="l" defTabSz="457200" rtl="0" eaLnBrk="1" fontAlgn="auto" latinLnBrk="0" hangingPunct="1">
              <a:lnSpc>
                <a:spcPct val="100000"/>
              </a:lnSpc>
              <a:spcBef>
                <a:spcPts val="0"/>
              </a:spcBef>
              <a:spcAft>
                <a:spcPts val="0"/>
              </a:spcAft>
              <a:buClrTx/>
              <a:buSzTx/>
              <a:buFont typeface="Arial"/>
              <a:buChar char="•"/>
              <a:tabLst/>
              <a:defRPr/>
            </a:pPr>
            <a:r>
              <a:rPr lang="en-US" dirty="0" smtClean="0"/>
              <a:t>As schools continue to grow increasingly diverse, students are forced to view and question their racial/ethnic differences more often and at a younger age than in the past.</a:t>
            </a:r>
          </a:p>
          <a:p>
            <a:pPr marL="171450" indent="-171450">
              <a:buFont typeface="Arial"/>
              <a:buChar char="•"/>
            </a:pPr>
            <a:endParaRPr lang="en-US" dirty="0"/>
          </a:p>
        </p:txBody>
      </p:sp>
      <p:sp>
        <p:nvSpPr>
          <p:cNvPr id="4" name="Slide Number Placeholder 3"/>
          <p:cNvSpPr>
            <a:spLocks noGrp="1"/>
          </p:cNvSpPr>
          <p:nvPr>
            <p:ph type="sldNum" sz="quarter" idx="10"/>
          </p:nvPr>
        </p:nvSpPr>
        <p:spPr/>
        <p:txBody>
          <a:bodyPr/>
          <a:lstStyle/>
          <a:p>
            <a:fld id="{EFAAF979-A97D-5D41-B2F5-133C549065D1}" type="slidenum">
              <a:rPr lang="en-US" smtClean="0"/>
              <a:pPr/>
              <a:t>3</a:t>
            </a:fld>
            <a:endParaRPr lang="en-US"/>
          </a:p>
        </p:txBody>
      </p:sp>
    </p:spTree>
    <p:extLst>
      <p:ext uri="{BB962C8B-B14F-4D97-AF65-F5344CB8AC3E}">
        <p14:creationId xmlns:p14="http://schemas.microsoft.com/office/powerpoint/2010/main" val="21590490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K</a:t>
            </a:r>
            <a:endParaRPr lang="en-US" dirty="0"/>
          </a:p>
        </p:txBody>
      </p:sp>
      <p:sp>
        <p:nvSpPr>
          <p:cNvPr id="4" name="Slide Number Placeholder 3"/>
          <p:cNvSpPr>
            <a:spLocks noGrp="1"/>
          </p:cNvSpPr>
          <p:nvPr>
            <p:ph type="sldNum" sz="quarter" idx="10"/>
          </p:nvPr>
        </p:nvSpPr>
        <p:spPr/>
        <p:txBody>
          <a:bodyPr/>
          <a:lstStyle/>
          <a:p>
            <a:fld id="{EFAAF979-A97D-5D41-B2F5-133C549065D1}" type="slidenum">
              <a:rPr lang="en-US" smtClean="0"/>
              <a:pPr/>
              <a:t>12</a:t>
            </a:fld>
            <a:endParaRPr lang="en-US"/>
          </a:p>
        </p:txBody>
      </p:sp>
    </p:spTree>
    <p:extLst>
      <p:ext uri="{BB962C8B-B14F-4D97-AF65-F5344CB8AC3E}">
        <p14:creationId xmlns:p14="http://schemas.microsoft.com/office/powerpoint/2010/main" val="2313078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latin typeface="+mn-lt"/>
                <a:ea typeface="+mn-ea"/>
                <a:cs typeface="+mn-cs"/>
              </a:rPr>
              <a:t>K</a:t>
            </a:r>
          </a:p>
          <a:p>
            <a:pPr marL="171450" indent="-171450">
              <a:buFont typeface="Arial"/>
              <a:buChar char="•"/>
            </a:pPr>
            <a:r>
              <a:rPr lang="en-US" sz="1200" kern="1200" dirty="0" smtClean="0">
                <a:solidFill>
                  <a:schemeClr val="tx1"/>
                </a:solidFill>
                <a:latin typeface="+mn-lt"/>
                <a:ea typeface="+mn-ea"/>
                <a:cs typeface="+mn-cs"/>
              </a:rPr>
              <a:t>This would suggest that helping students progress through their racial identity development and reach stage 5 greatly benefits their academic self-efficacy.</a:t>
            </a:r>
          </a:p>
          <a:p>
            <a:pPr marL="171450" indent="-171450">
              <a:buFont typeface="Arial"/>
              <a:buChar char="•"/>
            </a:pPr>
            <a:r>
              <a:rPr lang="en-US" sz="1200" kern="1200" dirty="0" smtClean="0">
                <a:solidFill>
                  <a:schemeClr val="tx1"/>
                </a:solidFill>
                <a:latin typeface="+mn-lt"/>
                <a:ea typeface="+mn-ea"/>
                <a:cs typeface="+mn-cs"/>
              </a:rPr>
              <a:t>Morgan</a:t>
            </a:r>
            <a:r>
              <a:rPr lang="en-US" sz="1200" kern="1200" baseline="0" dirty="0" smtClean="0">
                <a:solidFill>
                  <a:schemeClr val="tx1"/>
                </a:solidFill>
                <a:latin typeface="+mn-lt"/>
                <a:ea typeface="+mn-ea"/>
                <a:cs typeface="+mn-cs"/>
              </a:rPr>
              <a:t> will go into the “acting white” phenomenon a bit later.</a:t>
            </a:r>
            <a:endParaRPr lang="en-US" dirty="0"/>
          </a:p>
        </p:txBody>
      </p:sp>
      <p:sp>
        <p:nvSpPr>
          <p:cNvPr id="4" name="Slide Number Placeholder 3"/>
          <p:cNvSpPr>
            <a:spLocks noGrp="1"/>
          </p:cNvSpPr>
          <p:nvPr>
            <p:ph type="sldNum" sz="quarter" idx="10"/>
          </p:nvPr>
        </p:nvSpPr>
        <p:spPr/>
        <p:txBody>
          <a:bodyPr/>
          <a:lstStyle/>
          <a:p>
            <a:fld id="{EFAAF979-A97D-5D41-B2F5-133C549065D1}" type="slidenum">
              <a:rPr lang="en-US" smtClean="0"/>
              <a:pPr/>
              <a:t>13</a:t>
            </a:fld>
            <a:endParaRPr lang="en-US"/>
          </a:p>
        </p:txBody>
      </p:sp>
    </p:spTree>
    <p:extLst>
      <p:ext uri="{BB962C8B-B14F-4D97-AF65-F5344CB8AC3E}">
        <p14:creationId xmlns:p14="http://schemas.microsoft.com/office/powerpoint/2010/main" val="236266810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 give</a:t>
            </a:r>
            <a:r>
              <a:rPr lang="en-US" baseline="0" dirty="0" smtClean="0"/>
              <a:t> examples of a generalization vs. a stereotype, how one turns into another</a:t>
            </a:r>
            <a:endParaRPr lang="en-US" dirty="0"/>
          </a:p>
        </p:txBody>
      </p:sp>
      <p:sp>
        <p:nvSpPr>
          <p:cNvPr id="4" name="Slide Number Placeholder 3"/>
          <p:cNvSpPr>
            <a:spLocks noGrp="1"/>
          </p:cNvSpPr>
          <p:nvPr>
            <p:ph type="sldNum" sz="quarter" idx="10"/>
          </p:nvPr>
        </p:nvSpPr>
        <p:spPr/>
        <p:txBody>
          <a:bodyPr/>
          <a:lstStyle/>
          <a:p>
            <a:fld id="{EFAAF979-A97D-5D41-B2F5-133C549065D1}" type="slidenum">
              <a:rPr lang="en-US" smtClean="0"/>
              <a:pPr/>
              <a:t>14</a:t>
            </a:fld>
            <a:endParaRPr lang="en-US"/>
          </a:p>
        </p:txBody>
      </p:sp>
    </p:spTree>
    <p:extLst>
      <p:ext uri="{BB962C8B-B14F-4D97-AF65-F5344CB8AC3E}">
        <p14:creationId xmlns:p14="http://schemas.microsoft.com/office/powerpoint/2010/main" val="141205372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t>
            </a:r>
          </a:p>
          <a:p>
            <a:r>
              <a:rPr lang="en-US" dirty="0" smtClean="0"/>
              <a:t>What stereotypes have you</a:t>
            </a:r>
            <a:r>
              <a:rPr lang="en-US" baseline="0" dirty="0" smtClean="0"/>
              <a:t> heard about your child/family?</a:t>
            </a:r>
          </a:p>
          <a:p>
            <a:endParaRPr lang="en-US" baseline="0" dirty="0" smtClean="0"/>
          </a:p>
          <a:p>
            <a:r>
              <a:rPr lang="en-US" baseline="0" dirty="0" smtClean="0"/>
              <a:t>Students can internalize these stereotypes which can affect their academic development</a:t>
            </a:r>
            <a:endParaRPr lang="en-US" dirty="0"/>
          </a:p>
        </p:txBody>
      </p:sp>
      <p:sp>
        <p:nvSpPr>
          <p:cNvPr id="4" name="Slide Number Placeholder 3"/>
          <p:cNvSpPr>
            <a:spLocks noGrp="1"/>
          </p:cNvSpPr>
          <p:nvPr>
            <p:ph type="sldNum" sz="quarter" idx="10"/>
          </p:nvPr>
        </p:nvSpPr>
        <p:spPr/>
        <p:txBody>
          <a:bodyPr/>
          <a:lstStyle/>
          <a:p>
            <a:fld id="{EFAAF979-A97D-5D41-B2F5-133C549065D1}" type="slidenum">
              <a:rPr lang="en-US" smtClean="0"/>
              <a:pPr/>
              <a:t>15</a:t>
            </a:fld>
            <a:endParaRPr lang="en-US"/>
          </a:p>
        </p:txBody>
      </p:sp>
    </p:spTree>
    <p:extLst>
      <p:ext uri="{BB962C8B-B14F-4D97-AF65-F5344CB8AC3E}">
        <p14:creationId xmlns:p14="http://schemas.microsoft.com/office/powerpoint/2010/main" val="327973969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 give examples of each</a:t>
            </a:r>
            <a:endParaRPr lang="en-US" dirty="0"/>
          </a:p>
        </p:txBody>
      </p:sp>
      <p:sp>
        <p:nvSpPr>
          <p:cNvPr id="4" name="Slide Number Placeholder 3"/>
          <p:cNvSpPr>
            <a:spLocks noGrp="1"/>
          </p:cNvSpPr>
          <p:nvPr>
            <p:ph type="sldNum" sz="quarter" idx="10"/>
          </p:nvPr>
        </p:nvSpPr>
        <p:spPr/>
        <p:txBody>
          <a:bodyPr/>
          <a:lstStyle/>
          <a:p>
            <a:fld id="{EFAAF979-A97D-5D41-B2F5-133C549065D1}" type="slidenum">
              <a:rPr lang="en-US" smtClean="0"/>
              <a:pPr/>
              <a:t>16</a:t>
            </a:fld>
            <a:endParaRPr lang="en-US"/>
          </a:p>
        </p:txBody>
      </p:sp>
    </p:spTree>
    <p:extLst>
      <p:ext uri="{BB962C8B-B14F-4D97-AF65-F5344CB8AC3E}">
        <p14:creationId xmlns:p14="http://schemas.microsoft.com/office/powerpoint/2010/main" val="34826279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t>
            </a:r>
          </a:p>
          <a:p>
            <a:r>
              <a:rPr lang="en-US" dirty="0" smtClean="0"/>
              <a:t>There are many other ways that stereotypes can affect a child, but we will focus on some of the more pertinent effects in the school setting. </a:t>
            </a:r>
          </a:p>
          <a:p>
            <a:endParaRPr lang="en-US" dirty="0" smtClean="0"/>
          </a:p>
          <a:p>
            <a:r>
              <a:rPr lang="en-US" dirty="0" smtClean="0"/>
              <a:t>Respond to stereotypes in an affirming way.  Point out exceptions and role models.</a:t>
            </a:r>
          </a:p>
          <a:p>
            <a:endParaRPr lang="en-US" dirty="0" smtClean="0"/>
          </a:p>
          <a:p>
            <a:r>
              <a:rPr lang="en-US" dirty="0" smtClean="0"/>
              <a:t>Remind your child that they are not giving up a part of their ethnicity or “acting white” – they are acting like themselves, because that’s who they are!</a:t>
            </a:r>
          </a:p>
          <a:p>
            <a:endParaRPr lang="en-US" dirty="0"/>
          </a:p>
        </p:txBody>
      </p:sp>
      <p:sp>
        <p:nvSpPr>
          <p:cNvPr id="4" name="Slide Number Placeholder 3"/>
          <p:cNvSpPr>
            <a:spLocks noGrp="1"/>
          </p:cNvSpPr>
          <p:nvPr>
            <p:ph type="sldNum" sz="quarter" idx="10"/>
          </p:nvPr>
        </p:nvSpPr>
        <p:spPr/>
        <p:txBody>
          <a:bodyPr/>
          <a:lstStyle/>
          <a:p>
            <a:fld id="{EFAAF979-A97D-5D41-B2F5-133C549065D1}" type="slidenum">
              <a:rPr lang="en-US" smtClean="0"/>
              <a:pPr/>
              <a:t>17</a:t>
            </a:fld>
            <a:endParaRPr lang="en-US"/>
          </a:p>
        </p:txBody>
      </p:sp>
    </p:spTree>
    <p:extLst>
      <p:ext uri="{BB962C8B-B14F-4D97-AF65-F5344CB8AC3E}">
        <p14:creationId xmlns:p14="http://schemas.microsoft.com/office/powerpoint/2010/main" val="271801161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t>
            </a:r>
          </a:p>
          <a:p>
            <a:r>
              <a:rPr lang="en-US" dirty="0" smtClean="0"/>
              <a:t>The researchers identified the scenario where students were asked to identify their racial identity prior to the exam as a “stereotype threat” (the test was designed to show how well they know math). </a:t>
            </a:r>
          </a:p>
          <a:p>
            <a:endParaRPr lang="en-US" dirty="0"/>
          </a:p>
        </p:txBody>
      </p:sp>
      <p:sp>
        <p:nvSpPr>
          <p:cNvPr id="4" name="Slide Number Placeholder 3"/>
          <p:cNvSpPr>
            <a:spLocks noGrp="1"/>
          </p:cNvSpPr>
          <p:nvPr>
            <p:ph type="sldNum" sz="quarter" idx="10"/>
          </p:nvPr>
        </p:nvSpPr>
        <p:spPr/>
        <p:txBody>
          <a:bodyPr/>
          <a:lstStyle/>
          <a:p>
            <a:fld id="{EFAAF979-A97D-5D41-B2F5-133C549065D1}" type="slidenum">
              <a:rPr lang="en-US" smtClean="0"/>
              <a:pPr/>
              <a:t>18</a:t>
            </a:fld>
            <a:endParaRPr lang="en-US"/>
          </a:p>
        </p:txBody>
      </p:sp>
    </p:spTree>
    <p:extLst>
      <p:ext uri="{BB962C8B-B14F-4D97-AF65-F5344CB8AC3E}">
        <p14:creationId xmlns:p14="http://schemas.microsoft.com/office/powerpoint/2010/main" val="287003578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t>
            </a:r>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Goes back to the “resistance and immersion” status of racial identity development, when students reject the dominant culture and anything associated with it - in this case, they do not want to do anything that could be implied as “acting white”.  </a:t>
            </a:r>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This can affect Black and Latino students as evidenced by data and standardized test scores!!</a:t>
            </a:r>
          </a:p>
          <a:p>
            <a:endParaRPr lang="en-US" dirty="0"/>
          </a:p>
        </p:txBody>
      </p:sp>
      <p:sp>
        <p:nvSpPr>
          <p:cNvPr id="4" name="Slide Number Placeholder 3"/>
          <p:cNvSpPr>
            <a:spLocks noGrp="1"/>
          </p:cNvSpPr>
          <p:nvPr>
            <p:ph type="sldNum" sz="quarter" idx="10"/>
          </p:nvPr>
        </p:nvSpPr>
        <p:spPr/>
        <p:txBody>
          <a:bodyPr/>
          <a:lstStyle/>
          <a:p>
            <a:fld id="{EFAAF979-A97D-5D41-B2F5-133C549065D1}" type="slidenum">
              <a:rPr lang="en-US" smtClean="0"/>
              <a:pPr/>
              <a:t>19</a:t>
            </a:fld>
            <a:endParaRPr lang="en-US"/>
          </a:p>
        </p:txBody>
      </p:sp>
    </p:spTree>
    <p:extLst>
      <p:ext uri="{BB962C8B-B14F-4D97-AF65-F5344CB8AC3E}">
        <p14:creationId xmlns:p14="http://schemas.microsoft.com/office/powerpoint/2010/main" val="20172546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M: Bergin &amp; Cooks (2002) interviewed a group of high-achieving Black and Hispanic students about “acting white” and found that the following were categorized as “acting white”</a:t>
            </a:r>
          </a:p>
          <a:p>
            <a:endParaRPr lang="en-US" dirty="0" smtClean="0"/>
          </a:p>
          <a:p>
            <a:endParaRPr lang="en-US" dirty="0" smtClean="0"/>
          </a:p>
          <a:p>
            <a:r>
              <a:rPr lang="en-US" dirty="0" smtClean="0"/>
              <a:t> acting like Carlton (from </a:t>
            </a:r>
            <a:r>
              <a:rPr lang="en-US" i="1" dirty="0" smtClean="0"/>
              <a:t>The Fresh Prince of </a:t>
            </a:r>
            <a:r>
              <a:rPr lang="en-US" i="1" dirty="0" err="1" smtClean="0"/>
              <a:t>Bel</a:t>
            </a:r>
            <a:r>
              <a:rPr lang="en-US" i="1" dirty="0" smtClean="0"/>
              <a:t>-Air)</a:t>
            </a:r>
          </a:p>
          <a:p>
            <a:endParaRPr lang="en-US" i="1" dirty="0" smtClean="0"/>
          </a:p>
          <a:p>
            <a:r>
              <a:rPr lang="en-US" i="1" dirty="0" smtClean="0"/>
              <a:t>Response:</a:t>
            </a:r>
            <a:r>
              <a:rPr lang="en-US" i="0" dirty="0" smtClean="0"/>
              <a:t> “No, you are not</a:t>
            </a:r>
            <a:r>
              <a:rPr lang="en-US" i="0" baseline="0" dirty="0" smtClean="0"/>
              <a:t> ‘acting white’ – you are acting like yourself, you are acting like a (Black, Latino) boy/girl because that’s what you are”</a:t>
            </a:r>
            <a:endParaRPr lang="en-US" dirty="0"/>
          </a:p>
        </p:txBody>
      </p:sp>
      <p:sp>
        <p:nvSpPr>
          <p:cNvPr id="4" name="Slide Number Placeholder 3"/>
          <p:cNvSpPr>
            <a:spLocks noGrp="1"/>
          </p:cNvSpPr>
          <p:nvPr>
            <p:ph type="sldNum" sz="quarter" idx="10"/>
          </p:nvPr>
        </p:nvSpPr>
        <p:spPr/>
        <p:txBody>
          <a:bodyPr/>
          <a:lstStyle/>
          <a:p>
            <a:fld id="{EFAAF979-A97D-5D41-B2F5-133C549065D1}" type="slidenum">
              <a:rPr lang="en-US" smtClean="0"/>
              <a:pPr/>
              <a:t>20</a:t>
            </a:fld>
            <a:endParaRPr lang="en-US"/>
          </a:p>
        </p:txBody>
      </p:sp>
    </p:spTree>
    <p:extLst>
      <p:ext uri="{BB962C8B-B14F-4D97-AF65-F5344CB8AC3E}">
        <p14:creationId xmlns:p14="http://schemas.microsoft.com/office/powerpoint/2010/main" val="249880518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  Ask parents for examples of what they have done</a:t>
            </a:r>
            <a:r>
              <a:rPr lang="en-US" baseline="0" dirty="0" smtClean="0"/>
              <a:t> to help their children.</a:t>
            </a:r>
            <a:endParaRPr lang="en-US" dirty="0"/>
          </a:p>
        </p:txBody>
      </p:sp>
      <p:sp>
        <p:nvSpPr>
          <p:cNvPr id="4" name="Slide Number Placeholder 3"/>
          <p:cNvSpPr>
            <a:spLocks noGrp="1"/>
          </p:cNvSpPr>
          <p:nvPr>
            <p:ph type="sldNum" sz="quarter" idx="10"/>
          </p:nvPr>
        </p:nvSpPr>
        <p:spPr/>
        <p:txBody>
          <a:bodyPr/>
          <a:lstStyle/>
          <a:p>
            <a:fld id="{EFAAF979-A97D-5D41-B2F5-133C549065D1}" type="slidenum">
              <a:rPr lang="en-US" smtClean="0"/>
              <a:pPr/>
              <a:t>21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K</a:t>
            </a:r>
          </a:p>
          <a:p>
            <a:pPr marL="171450" indent="-171450">
              <a:buFont typeface="Arial"/>
              <a:buChar char="•"/>
            </a:pPr>
            <a:r>
              <a:rPr lang="en-US" dirty="0" smtClean="0"/>
              <a:t>These are technical</a:t>
            </a:r>
            <a:r>
              <a:rPr lang="en-US" baseline="0" dirty="0" smtClean="0"/>
              <a:t> names for the 5 stages, but we will go over them in terms of simple numbers to reduce confusion.</a:t>
            </a:r>
            <a:endParaRPr lang="en-US" dirty="0"/>
          </a:p>
        </p:txBody>
      </p:sp>
      <p:sp>
        <p:nvSpPr>
          <p:cNvPr id="4" name="Slide Number Placeholder 3"/>
          <p:cNvSpPr>
            <a:spLocks noGrp="1"/>
          </p:cNvSpPr>
          <p:nvPr>
            <p:ph type="sldNum" sz="quarter" idx="10"/>
          </p:nvPr>
        </p:nvSpPr>
        <p:spPr/>
        <p:txBody>
          <a:bodyPr/>
          <a:lstStyle/>
          <a:p>
            <a:fld id="{EFAAF979-A97D-5D41-B2F5-133C549065D1}" type="slidenum">
              <a:rPr lang="en-US" smtClean="0"/>
              <a:pPr/>
              <a:t>4</a:t>
            </a:fld>
            <a:endParaRPr lang="en-US"/>
          </a:p>
        </p:txBody>
      </p:sp>
    </p:spTree>
    <p:extLst>
      <p:ext uri="{BB962C8B-B14F-4D97-AF65-F5344CB8AC3E}">
        <p14:creationId xmlns:p14="http://schemas.microsoft.com/office/powerpoint/2010/main" val="220057531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     </a:t>
            </a:r>
            <a:r>
              <a:rPr lang="en-US" b="0" dirty="0" smtClean="0"/>
              <a:t> </a:t>
            </a:r>
            <a:r>
              <a:rPr lang="en-US" dirty="0" smtClean="0"/>
              <a:t>Racial socialization—talking to your child, preparing them, but not too much so that it causes hatred or harm, help them through the process (if they are resistant, they are not accepting who they are), have toys/books/movies in the house that shows the race in a positive light.</a:t>
            </a:r>
            <a:endParaRPr lang="en-US" dirty="0"/>
          </a:p>
        </p:txBody>
      </p:sp>
      <p:sp>
        <p:nvSpPr>
          <p:cNvPr id="4" name="Slide Number Placeholder 3"/>
          <p:cNvSpPr>
            <a:spLocks noGrp="1"/>
          </p:cNvSpPr>
          <p:nvPr>
            <p:ph type="sldNum" sz="quarter" idx="10"/>
          </p:nvPr>
        </p:nvSpPr>
        <p:spPr/>
        <p:txBody>
          <a:bodyPr/>
          <a:lstStyle/>
          <a:p>
            <a:fld id="{EFAAF979-A97D-5D41-B2F5-133C549065D1}" type="slidenum">
              <a:rPr lang="en-US" smtClean="0"/>
              <a:pPr/>
              <a:t>22</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a:t>
            </a:r>
            <a:r>
              <a:rPr lang="en-US" baseline="0" dirty="0" smtClean="0"/>
              <a:t>  </a:t>
            </a:r>
            <a:r>
              <a:rPr lang="en-US" dirty="0" smtClean="0"/>
              <a:t>Open Discussion,  Suggestions on broaching at school, work, friends,</a:t>
            </a:r>
            <a:r>
              <a:rPr lang="en-US" baseline="0" dirty="0" smtClean="0"/>
              <a:t> family….  Look for allies, especially within the school…COUNSELORS or a trusted minority teacher</a:t>
            </a:r>
          </a:p>
          <a:p>
            <a:r>
              <a:rPr lang="en-US" baseline="0" dirty="0" smtClean="0"/>
              <a:t>This can be really uncomfortable.  When you or your child is struggling (no matter what developmental stage they are in)</a:t>
            </a:r>
            <a:endParaRPr lang="en-US" dirty="0"/>
          </a:p>
        </p:txBody>
      </p:sp>
      <p:sp>
        <p:nvSpPr>
          <p:cNvPr id="4" name="Slide Number Placeholder 3"/>
          <p:cNvSpPr>
            <a:spLocks noGrp="1"/>
          </p:cNvSpPr>
          <p:nvPr>
            <p:ph type="sldNum" sz="quarter" idx="10"/>
          </p:nvPr>
        </p:nvSpPr>
        <p:spPr/>
        <p:txBody>
          <a:bodyPr/>
          <a:lstStyle/>
          <a:p>
            <a:fld id="{EFAAF979-A97D-5D41-B2F5-133C549065D1}" type="slidenum">
              <a:rPr lang="en-US" smtClean="0"/>
              <a:pPr/>
              <a:t>23</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  Possible activity,</a:t>
            </a:r>
            <a:r>
              <a:rPr lang="en-US" baseline="0" dirty="0" smtClean="0"/>
              <a:t> race sorting game on pbs.org site, click into Chapel Hill-Carrboro book link,  Hold up copy of Tatum’s book</a:t>
            </a:r>
          </a:p>
        </p:txBody>
      </p:sp>
      <p:sp>
        <p:nvSpPr>
          <p:cNvPr id="4" name="Slide Number Placeholder 3"/>
          <p:cNvSpPr>
            <a:spLocks noGrp="1"/>
          </p:cNvSpPr>
          <p:nvPr>
            <p:ph type="sldNum" sz="quarter" idx="10"/>
          </p:nvPr>
        </p:nvSpPr>
        <p:spPr/>
        <p:txBody>
          <a:bodyPr/>
          <a:lstStyle/>
          <a:p>
            <a:fld id="{EFAAF979-A97D-5D41-B2F5-133C549065D1}" type="slidenum">
              <a:rPr lang="en-US" smtClean="0"/>
              <a:pPr/>
              <a:t>24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K</a:t>
            </a:r>
            <a:endParaRPr lang="en-US" dirty="0"/>
          </a:p>
        </p:txBody>
      </p:sp>
      <p:sp>
        <p:nvSpPr>
          <p:cNvPr id="4" name="Slide Number Placeholder 3"/>
          <p:cNvSpPr>
            <a:spLocks noGrp="1"/>
          </p:cNvSpPr>
          <p:nvPr>
            <p:ph type="sldNum" sz="quarter" idx="10"/>
          </p:nvPr>
        </p:nvSpPr>
        <p:spPr/>
        <p:txBody>
          <a:bodyPr/>
          <a:lstStyle/>
          <a:p>
            <a:fld id="{EFAAF979-A97D-5D41-B2F5-133C549065D1}" type="slidenum">
              <a:rPr lang="en-US" smtClean="0"/>
              <a:pPr/>
              <a:t>5</a:t>
            </a:fld>
            <a:endParaRPr lang="en-US"/>
          </a:p>
        </p:txBody>
      </p:sp>
    </p:spTree>
    <p:extLst>
      <p:ext uri="{BB962C8B-B14F-4D97-AF65-F5344CB8AC3E}">
        <p14:creationId xmlns:p14="http://schemas.microsoft.com/office/powerpoint/2010/main" val="25366009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K</a:t>
            </a:r>
            <a:endParaRPr lang="en-US" dirty="0"/>
          </a:p>
        </p:txBody>
      </p:sp>
      <p:sp>
        <p:nvSpPr>
          <p:cNvPr id="4" name="Slide Number Placeholder 3"/>
          <p:cNvSpPr>
            <a:spLocks noGrp="1"/>
          </p:cNvSpPr>
          <p:nvPr>
            <p:ph type="sldNum" sz="quarter" idx="10"/>
          </p:nvPr>
        </p:nvSpPr>
        <p:spPr/>
        <p:txBody>
          <a:bodyPr/>
          <a:lstStyle/>
          <a:p>
            <a:fld id="{EFAAF979-A97D-5D41-B2F5-133C549065D1}" type="slidenum">
              <a:rPr lang="en-US" smtClean="0"/>
              <a:pPr/>
              <a:t>6</a:t>
            </a:fld>
            <a:endParaRPr lang="en-US"/>
          </a:p>
        </p:txBody>
      </p:sp>
    </p:spTree>
    <p:extLst>
      <p:ext uri="{BB962C8B-B14F-4D97-AF65-F5344CB8AC3E}">
        <p14:creationId xmlns:p14="http://schemas.microsoft.com/office/powerpoint/2010/main" val="22944871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K</a:t>
            </a:r>
            <a:endParaRPr lang="en-US" dirty="0"/>
          </a:p>
        </p:txBody>
      </p:sp>
      <p:sp>
        <p:nvSpPr>
          <p:cNvPr id="4" name="Slide Number Placeholder 3"/>
          <p:cNvSpPr>
            <a:spLocks noGrp="1"/>
          </p:cNvSpPr>
          <p:nvPr>
            <p:ph type="sldNum" sz="quarter" idx="10"/>
          </p:nvPr>
        </p:nvSpPr>
        <p:spPr/>
        <p:txBody>
          <a:bodyPr/>
          <a:lstStyle/>
          <a:p>
            <a:fld id="{EFAAF979-A97D-5D41-B2F5-133C549065D1}" type="slidenum">
              <a:rPr lang="en-US" smtClean="0"/>
              <a:pPr/>
              <a:t>7</a:t>
            </a:fld>
            <a:endParaRPr lang="en-US"/>
          </a:p>
        </p:txBody>
      </p:sp>
    </p:spTree>
    <p:extLst>
      <p:ext uri="{BB962C8B-B14F-4D97-AF65-F5344CB8AC3E}">
        <p14:creationId xmlns:p14="http://schemas.microsoft.com/office/powerpoint/2010/main" val="2076772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K</a:t>
            </a:r>
            <a:endParaRPr lang="en-US" dirty="0"/>
          </a:p>
        </p:txBody>
      </p:sp>
      <p:sp>
        <p:nvSpPr>
          <p:cNvPr id="4" name="Slide Number Placeholder 3"/>
          <p:cNvSpPr>
            <a:spLocks noGrp="1"/>
          </p:cNvSpPr>
          <p:nvPr>
            <p:ph type="sldNum" sz="quarter" idx="10"/>
          </p:nvPr>
        </p:nvSpPr>
        <p:spPr/>
        <p:txBody>
          <a:bodyPr/>
          <a:lstStyle/>
          <a:p>
            <a:fld id="{EFAAF979-A97D-5D41-B2F5-133C549065D1}" type="slidenum">
              <a:rPr lang="en-US" smtClean="0"/>
              <a:pPr/>
              <a:t>8</a:t>
            </a:fld>
            <a:endParaRPr lang="en-US"/>
          </a:p>
        </p:txBody>
      </p:sp>
    </p:spTree>
    <p:extLst>
      <p:ext uri="{BB962C8B-B14F-4D97-AF65-F5344CB8AC3E}">
        <p14:creationId xmlns:p14="http://schemas.microsoft.com/office/powerpoint/2010/main" val="1295795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K</a:t>
            </a:r>
            <a:endParaRPr lang="en-US" dirty="0"/>
          </a:p>
        </p:txBody>
      </p:sp>
      <p:sp>
        <p:nvSpPr>
          <p:cNvPr id="4" name="Slide Number Placeholder 3"/>
          <p:cNvSpPr>
            <a:spLocks noGrp="1"/>
          </p:cNvSpPr>
          <p:nvPr>
            <p:ph type="sldNum" sz="quarter" idx="10"/>
          </p:nvPr>
        </p:nvSpPr>
        <p:spPr/>
        <p:txBody>
          <a:bodyPr/>
          <a:lstStyle/>
          <a:p>
            <a:fld id="{EFAAF979-A97D-5D41-B2F5-133C549065D1}" type="slidenum">
              <a:rPr lang="en-US" smtClean="0"/>
              <a:pPr/>
              <a:t>9</a:t>
            </a:fld>
            <a:endParaRPr lang="en-US"/>
          </a:p>
        </p:txBody>
      </p:sp>
    </p:spTree>
    <p:extLst>
      <p:ext uri="{BB962C8B-B14F-4D97-AF65-F5344CB8AC3E}">
        <p14:creationId xmlns:p14="http://schemas.microsoft.com/office/powerpoint/2010/main" val="9332115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K</a:t>
            </a:r>
          </a:p>
          <a:p>
            <a:pPr marL="171450" indent="-171450">
              <a:buFont typeface="Arial"/>
              <a:buChar char="•"/>
            </a:pPr>
            <a:r>
              <a:rPr lang="en-US" dirty="0" smtClean="0"/>
              <a:t>Questions</a:t>
            </a:r>
            <a:r>
              <a:rPr lang="en-US" baseline="0" dirty="0" smtClean="0"/>
              <a:t> about the stages??</a:t>
            </a:r>
            <a:endParaRPr lang="en-US" dirty="0"/>
          </a:p>
        </p:txBody>
      </p:sp>
      <p:sp>
        <p:nvSpPr>
          <p:cNvPr id="4" name="Slide Number Placeholder 3"/>
          <p:cNvSpPr>
            <a:spLocks noGrp="1"/>
          </p:cNvSpPr>
          <p:nvPr>
            <p:ph type="sldNum" sz="quarter" idx="10"/>
          </p:nvPr>
        </p:nvSpPr>
        <p:spPr/>
        <p:txBody>
          <a:bodyPr/>
          <a:lstStyle/>
          <a:p>
            <a:fld id="{EFAAF979-A97D-5D41-B2F5-133C549065D1}" type="slidenum">
              <a:rPr lang="en-US" smtClean="0"/>
              <a:pPr/>
              <a:t>10</a:t>
            </a:fld>
            <a:endParaRPr lang="en-US"/>
          </a:p>
        </p:txBody>
      </p:sp>
    </p:spTree>
    <p:extLst>
      <p:ext uri="{BB962C8B-B14F-4D97-AF65-F5344CB8AC3E}">
        <p14:creationId xmlns:p14="http://schemas.microsoft.com/office/powerpoint/2010/main" val="9511656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K</a:t>
            </a:r>
            <a:endParaRPr lang="en-US" dirty="0"/>
          </a:p>
        </p:txBody>
      </p:sp>
      <p:sp>
        <p:nvSpPr>
          <p:cNvPr id="4" name="Slide Number Placeholder 3"/>
          <p:cNvSpPr>
            <a:spLocks noGrp="1"/>
          </p:cNvSpPr>
          <p:nvPr>
            <p:ph type="sldNum" sz="quarter" idx="10"/>
          </p:nvPr>
        </p:nvSpPr>
        <p:spPr/>
        <p:txBody>
          <a:bodyPr/>
          <a:lstStyle/>
          <a:p>
            <a:fld id="{EFAAF979-A97D-5D41-B2F5-133C549065D1}" type="slidenum">
              <a:rPr lang="en-US" smtClean="0"/>
              <a:pPr/>
              <a:t>11</a:t>
            </a:fld>
            <a:endParaRPr lang="en-US"/>
          </a:p>
        </p:txBody>
      </p:sp>
    </p:spTree>
    <p:extLst>
      <p:ext uri="{BB962C8B-B14F-4D97-AF65-F5344CB8AC3E}">
        <p14:creationId xmlns:p14="http://schemas.microsoft.com/office/powerpoint/2010/main" val="34607250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US"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D728701E-CAF4-4159-9B3E-41C86DFFA30D}" type="datetimeFigureOut">
              <a:rPr lang="en-US" smtClean="0"/>
              <a:pPr/>
              <a:t>3/22/12</a:t>
            </a:fld>
            <a:endParaRPr lang="en-US"/>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US"/>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1" name="Rectangle 10"/>
          <p:cNvSpPr/>
          <p:nvPr/>
        </p:nvSpPr>
        <p:spPr>
          <a:xfrm>
            <a:off x="4624388" y="228600"/>
            <a:ext cx="2057400" cy="203911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6802438" y="2377440"/>
            <a:ext cx="2057400" cy="203911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5" name="Date Placeholder 4"/>
          <p:cNvSpPr>
            <a:spLocks noGrp="1"/>
          </p:cNvSpPr>
          <p:nvPr>
            <p:ph type="dt" sz="half" idx="10"/>
          </p:nvPr>
        </p:nvSpPr>
        <p:spPr/>
        <p:txBody>
          <a:bodyPr/>
          <a:lstStyle/>
          <a:p>
            <a:fld id="{D728701E-CAF4-4159-9B3E-41C86DFFA30D}" type="datetimeFigureOut">
              <a:rPr lang="en-US" smtClean="0"/>
              <a:pPr/>
              <a:t>3/22/12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pPr/>
              <a:t>‹#›</a:t>
            </a:fld>
            <a:endParaRPr lang="en-US"/>
          </a:p>
        </p:txBody>
      </p:sp>
      <p:sp>
        <p:nvSpPr>
          <p:cNvPr id="12" name="Content Placeholder 2"/>
          <p:cNvSpPr>
            <a:spLocks noGrp="1"/>
          </p:cNvSpPr>
          <p:nvPr>
            <p:ph sz="half" idx="17"/>
          </p:nvPr>
        </p:nvSpPr>
        <p:spPr>
          <a:xfrm>
            <a:off x="502920" y="1985963"/>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4" name="Content Placeholder 2"/>
          <p:cNvSpPr>
            <a:spLocks noGrp="1"/>
          </p:cNvSpPr>
          <p:nvPr>
            <p:ph sz="half" idx="18"/>
          </p:nvPr>
        </p:nvSpPr>
        <p:spPr>
          <a:xfrm>
            <a:off x="502920" y="4164965"/>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5"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6"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6" name="Rectangle 5"/>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TextBox 7"/>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D728701E-CAF4-4159-9B3E-41C86DFFA30D}" type="datetimeFigureOut">
              <a:rPr lang="en-US" smtClean="0"/>
              <a:pPr/>
              <a:t>3/22/12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2F1D00-BD13-4404-86B0-79703945A0A7}"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5" name="Rectangle 4"/>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D728701E-CAF4-4159-9B3E-41C86DFFA30D}" type="datetimeFigureOut">
              <a:rPr lang="en-US" smtClean="0"/>
              <a:pPr/>
              <a:t>3/22/12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2F1D00-BD13-4404-86B0-79703945A0A7}"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282575" y="228600"/>
            <a:ext cx="3451225"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5" y="2571750"/>
            <a:ext cx="3255264" cy="1162050"/>
          </a:xfrm>
        </p:spPr>
        <p:txBody>
          <a:bodyPr anchor="b">
            <a:normAutofit/>
          </a:bodyPr>
          <a:lstStyle>
            <a:lvl1pPr algn="l">
              <a:defRPr sz="2600" b="0">
                <a:solidFill>
                  <a:schemeClr val="bg1"/>
                </a:solidFill>
              </a:defRPr>
            </a:lvl1pPr>
          </a:lstStyle>
          <a:p>
            <a:r>
              <a:rPr lang="en-US" smtClean="0"/>
              <a:t>Click to edit Master title style</a:t>
            </a:r>
            <a:endParaRPr dirty="0"/>
          </a:p>
        </p:txBody>
      </p:sp>
      <p:sp>
        <p:nvSpPr>
          <p:cNvPr id="3" name="Content Placeholder 2"/>
          <p:cNvSpPr>
            <a:spLocks noGrp="1"/>
          </p:cNvSpPr>
          <p:nvPr>
            <p:ph idx="1"/>
          </p:nvPr>
        </p:nvSpPr>
        <p:spPr>
          <a:xfrm>
            <a:off x="4168775" y="273050"/>
            <a:ext cx="4597399" cy="5853113"/>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381093" y="3733800"/>
            <a:ext cx="325526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D728701E-CAF4-4159-9B3E-41C86DFFA30D}" type="datetimeFigureOut">
              <a:rPr lang="en-US" smtClean="0"/>
              <a:pPr/>
              <a:t>3/22/12</a:t>
            </a:fld>
            <a:endParaRPr lang="en-US"/>
          </a:p>
        </p:txBody>
      </p:sp>
      <p:sp>
        <p:nvSpPr>
          <p:cNvPr id="6" name="Footer Placeholder 5"/>
          <p:cNvSpPr>
            <a:spLocks noGrp="1"/>
          </p:cNvSpPr>
          <p:nvPr>
            <p:ph type="ftr" sz="quarter" idx="11"/>
          </p:nvPr>
        </p:nvSpPr>
        <p:spPr>
          <a:xfrm>
            <a:off x="3859305" y="6423585"/>
            <a:ext cx="3316941" cy="365125"/>
          </a:xfrm>
        </p:spPr>
        <p:txBody>
          <a:bodyPr/>
          <a:lstStyle/>
          <a:p>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169404" y="3124200"/>
            <a:ext cx="3898272" cy="87153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6" y="228600"/>
            <a:ext cx="3460658" cy="63452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169404" y="3995737"/>
            <a:ext cx="3898272"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D728701E-CAF4-4159-9B3E-41C86DFFA30D}" type="datetimeFigureOut">
              <a:rPr lang="en-US" smtClean="0"/>
              <a:pPr/>
              <a:t>3/22/12</a:t>
            </a:fld>
            <a:endParaRPr lang="en-US"/>
          </a:p>
        </p:txBody>
      </p:sp>
      <p:sp>
        <p:nvSpPr>
          <p:cNvPr id="6" name="Footer Placeholder 5"/>
          <p:cNvSpPr>
            <a:spLocks noGrp="1"/>
          </p:cNvSpPr>
          <p:nvPr>
            <p:ph type="ftr" sz="quarter" idx="11"/>
          </p:nvPr>
        </p:nvSpPr>
        <p:spPr>
          <a:xfrm>
            <a:off x="4191000" y="6423585"/>
            <a:ext cx="3005138" cy="365125"/>
          </a:xfrm>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pPr/>
              <a:t>‹#›</a:t>
            </a:fld>
            <a:endParaRPr lang="en-US"/>
          </a:p>
        </p:txBody>
      </p:sp>
      <p:sp>
        <p:nvSpPr>
          <p:cNvPr id="10" name="TextBox 9"/>
          <p:cNvSpPr txBox="1"/>
          <p:nvPr/>
        </p:nvSpPr>
        <p:spPr>
          <a:xfrm>
            <a:off x="3990110"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506505" y="4424082"/>
            <a:ext cx="6191157" cy="83371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5" y="228600"/>
            <a:ext cx="637838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506505" y="5257799"/>
            <a:ext cx="6191157" cy="885825"/>
          </a:xfrm>
        </p:spPr>
        <p:txBody>
          <a:bodyPr/>
          <a:lstStyle>
            <a:lvl1pPr marL="0" indent="0">
              <a:spcBef>
                <a:spcPts val="3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28701E-CAF4-4159-9B3E-41C86DFFA30D}" type="datetimeFigureOut">
              <a:rPr lang="en-US" smtClean="0"/>
              <a:pPr/>
              <a:t>3/22/12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pPr/>
              <a:t>‹#›</a:t>
            </a:fld>
            <a:endParaRPr lang="en-US"/>
          </a:p>
        </p:txBody>
      </p:sp>
      <p:sp>
        <p:nvSpPr>
          <p:cNvPr id="8" name="Rectangle 7"/>
          <p:cNvSpPr/>
          <p:nvPr/>
        </p:nvSpPr>
        <p:spPr>
          <a:xfrm>
            <a:off x="6802438" y="22860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6802438" y="2377440"/>
            <a:ext cx="2057400" cy="20391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327212" y="4632792"/>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8" name="Rectangle 7"/>
          <p:cNvSpPr/>
          <p:nvPr/>
        </p:nvSpPr>
        <p:spPr>
          <a:xfrm>
            <a:off x="282574" y="228600"/>
            <a:ext cx="6387167"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6181611"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381094" y="3733800"/>
            <a:ext cx="6179566"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5212262" y="6235607"/>
            <a:ext cx="1348398" cy="365125"/>
          </a:xfrm>
        </p:spPr>
        <p:txBody>
          <a:bodyPr/>
          <a:lstStyle>
            <a:lvl1pPr>
              <a:defRPr>
                <a:solidFill>
                  <a:schemeClr val="bg1"/>
                </a:solidFill>
              </a:defRPr>
            </a:lvl1pPr>
          </a:lstStyle>
          <a:p>
            <a:fld id="{D728701E-CAF4-4159-9B3E-41C86DFFA30D}" type="datetimeFigureOut">
              <a:rPr lang="en-US" smtClean="0"/>
              <a:pPr/>
              <a:t>3/22/12</a:t>
            </a:fld>
            <a:endParaRPr lang="en-US"/>
          </a:p>
        </p:txBody>
      </p:sp>
      <p:sp>
        <p:nvSpPr>
          <p:cNvPr id="6" name="Footer Placeholder 5"/>
          <p:cNvSpPr>
            <a:spLocks noGrp="1"/>
          </p:cNvSpPr>
          <p:nvPr>
            <p:ph type="ftr" sz="quarter" idx="11"/>
          </p:nvPr>
        </p:nvSpPr>
        <p:spPr>
          <a:xfrm>
            <a:off x="381095" y="6235607"/>
            <a:ext cx="4648105" cy="365125"/>
          </a:xfrm>
        </p:spPr>
        <p:txBody>
          <a:bodyPr/>
          <a:lstStyle>
            <a:lvl1pPr>
              <a:defRPr>
                <a:solidFill>
                  <a:schemeClr val="bg1"/>
                </a:solidFill>
              </a:defRPr>
            </a:lvl1p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pPr/>
              <a:t>‹#›</a:t>
            </a:fld>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6802438" y="2374940"/>
            <a:ext cx="2057400" cy="2039112"/>
          </a:xfrm>
        </p:spPr>
        <p:txBody>
          <a:bodyPr/>
          <a:lstStyle>
            <a:lvl1pPr>
              <a:buNone/>
              <a:defRPr/>
            </a:lvl1pPr>
          </a:lstStyle>
          <a:p>
            <a:r>
              <a:rPr lang="en-US" smtClean="0"/>
              <a:t>Drag picture to placeholder or click icon to add</a:t>
            </a:r>
            <a:endParaRPr/>
          </a:p>
        </p:txBody>
      </p:sp>
      <p:sp>
        <p:nvSpPr>
          <p:cNvPr id="13" name="Picture Placeholder 12"/>
          <p:cNvSpPr>
            <a:spLocks noGrp="1"/>
          </p:cNvSpPr>
          <p:nvPr>
            <p:ph type="pic" sz="quarter" idx="14"/>
          </p:nvPr>
        </p:nvSpPr>
        <p:spPr>
          <a:xfrm>
            <a:off x="6802438" y="4535424"/>
            <a:ext cx="2057400" cy="2039112"/>
          </a:xfrm>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8" name="Rectangle 7"/>
          <p:cNvSpPr/>
          <p:nvPr/>
        </p:nvSpPr>
        <p:spPr>
          <a:xfrm>
            <a:off x="282575" y="228600"/>
            <a:ext cx="423545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4016633"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381094" y="3733800"/>
            <a:ext cx="401530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048000" y="6235607"/>
            <a:ext cx="1348398" cy="365125"/>
          </a:xfrm>
        </p:spPr>
        <p:txBody>
          <a:bodyPr/>
          <a:lstStyle>
            <a:lvl1pPr>
              <a:defRPr>
                <a:solidFill>
                  <a:schemeClr val="bg1"/>
                </a:solidFill>
              </a:defRPr>
            </a:lvl1pPr>
          </a:lstStyle>
          <a:p>
            <a:fld id="{D728701E-CAF4-4159-9B3E-41C86DFFA30D}" type="datetimeFigureOut">
              <a:rPr lang="en-US" smtClean="0"/>
              <a:pPr/>
              <a:t>3/22/12</a:t>
            </a:fld>
            <a:endParaRPr lang="en-US"/>
          </a:p>
        </p:txBody>
      </p:sp>
      <p:sp>
        <p:nvSpPr>
          <p:cNvPr id="6" name="Footer Placeholder 5"/>
          <p:cNvSpPr>
            <a:spLocks noGrp="1"/>
          </p:cNvSpPr>
          <p:nvPr>
            <p:ph type="ftr" sz="quarter" idx="11"/>
          </p:nvPr>
        </p:nvSpPr>
        <p:spPr>
          <a:xfrm>
            <a:off x="381095" y="6235607"/>
            <a:ext cx="2590705" cy="365125"/>
          </a:xfrm>
        </p:spPr>
        <p:txBody>
          <a:bodyPr/>
          <a:lstStyle>
            <a:lvl1pPr>
              <a:defRPr>
                <a:solidFill>
                  <a:schemeClr val="bg1"/>
                </a:solidFill>
              </a:defRPr>
            </a:lvl1p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pPr/>
              <a:t>‹#›</a:t>
            </a:fld>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4388" y="4534726"/>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4624388" y="228600"/>
            <a:ext cx="2057400" cy="2039112"/>
          </a:xfrm>
        </p:spPr>
        <p:txBody>
          <a:bodyPr/>
          <a:lstStyle>
            <a:lvl1pPr>
              <a:buNone/>
              <a:defRPr/>
            </a:lvl1pPr>
          </a:lstStyle>
          <a:p>
            <a:r>
              <a:rPr lang="en-US" smtClean="0"/>
              <a:t>Drag picture to placeholder or click icon to add</a:t>
            </a:r>
            <a:endParaRPr/>
          </a:p>
        </p:txBody>
      </p:sp>
      <p:sp>
        <p:nvSpPr>
          <p:cNvPr id="13" name="Picture Placeholder 12"/>
          <p:cNvSpPr>
            <a:spLocks noGrp="1"/>
          </p:cNvSpPr>
          <p:nvPr>
            <p:ph type="pic" sz="quarter" idx="14"/>
          </p:nvPr>
        </p:nvSpPr>
        <p:spPr>
          <a:xfrm>
            <a:off x="4624388" y="2381663"/>
            <a:ext cx="2057400" cy="2039112"/>
          </a:xfrm>
        </p:spPr>
        <p:txBody>
          <a:bodyPr/>
          <a:lstStyle>
            <a:lvl1pPr>
              <a:buNone/>
              <a:defRPr/>
            </a:lvl1pPr>
          </a:lstStyle>
          <a:p>
            <a:r>
              <a:rPr lang="en-US" smtClean="0"/>
              <a:t>Drag picture to placeholder or click icon to add</a:t>
            </a:r>
            <a:endParaRPr/>
          </a:p>
        </p:txBody>
      </p:sp>
      <p:sp>
        <p:nvSpPr>
          <p:cNvPr id="14" name="Picture Placeholder 12"/>
          <p:cNvSpPr>
            <a:spLocks noGrp="1"/>
          </p:cNvSpPr>
          <p:nvPr>
            <p:ph type="pic" sz="quarter" idx="15"/>
          </p:nvPr>
        </p:nvSpPr>
        <p:spPr>
          <a:xfrm>
            <a:off x="6803136" y="2381662"/>
            <a:ext cx="2057400" cy="4187952"/>
          </a:xfrm>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3 Pictures with Caption, Alt.">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53000" y="3124200"/>
            <a:ext cx="3108960" cy="87153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5" y="2365248"/>
            <a:ext cx="424011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953000" y="3995737"/>
            <a:ext cx="3108960"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D728701E-CAF4-4159-9B3E-41C86DFFA30D}" type="datetimeFigureOut">
              <a:rPr lang="en-US" smtClean="0"/>
              <a:pPr/>
              <a:t>3/22/12</a:t>
            </a:fld>
            <a:endParaRPr lang="en-US"/>
          </a:p>
        </p:txBody>
      </p:sp>
      <p:sp>
        <p:nvSpPr>
          <p:cNvPr id="6" name="Footer Placeholder 5"/>
          <p:cNvSpPr>
            <a:spLocks noGrp="1"/>
          </p:cNvSpPr>
          <p:nvPr>
            <p:ph type="ftr" sz="quarter" idx="11"/>
          </p:nvPr>
        </p:nvSpPr>
        <p:spPr>
          <a:xfrm>
            <a:off x="4191000" y="6423585"/>
            <a:ext cx="3005138" cy="365125"/>
          </a:xfrm>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pPr/>
              <a:t>‹#›</a:t>
            </a:fld>
            <a:endParaRPr lang="en-US"/>
          </a:p>
        </p:txBody>
      </p:sp>
      <p:sp>
        <p:nvSpPr>
          <p:cNvPr id="10" name="TextBox 9"/>
          <p:cNvSpPr txBox="1"/>
          <p:nvPr/>
        </p:nvSpPr>
        <p:spPr>
          <a:xfrm>
            <a:off x="4750361"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
        <p:nvSpPr>
          <p:cNvPr id="14" name="Picture Placeholder 12"/>
          <p:cNvSpPr>
            <a:spLocks noGrp="1"/>
          </p:cNvSpPr>
          <p:nvPr>
            <p:ph type="pic" sz="quarter" idx="13"/>
          </p:nvPr>
        </p:nvSpPr>
        <p:spPr>
          <a:xfrm>
            <a:off x="277905" y="228600"/>
            <a:ext cx="2057400" cy="2039112"/>
          </a:xfrm>
        </p:spPr>
        <p:txBody>
          <a:bodyPr/>
          <a:lstStyle>
            <a:lvl1pPr>
              <a:buNone/>
              <a:defRPr/>
            </a:lvl1pPr>
          </a:lstStyle>
          <a:p>
            <a:r>
              <a:rPr lang="en-US" smtClean="0"/>
              <a:t>Drag picture to placeholder or click icon to add</a:t>
            </a:r>
            <a:endParaRPr/>
          </a:p>
        </p:txBody>
      </p:sp>
      <p:sp>
        <p:nvSpPr>
          <p:cNvPr id="15" name="Picture Placeholder 12"/>
          <p:cNvSpPr>
            <a:spLocks noGrp="1"/>
          </p:cNvSpPr>
          <p:nvPr>
            <p:ph type="pic" sz="quarter" idx="14"/>
          </p:nvPr>
        </p:nvSpPr>
        <p:spPr>
          <a:xfrm>
            <a:off x="2460625" y="228600"/>
            <a:ext cx="2057400" cy="2039112"/>
          </a:xfrm>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D728701E-CAF4-4159-9B3E-41C86DFFA30D}" type="datetimeFigureOut">
              <a:rPr lang="en-US" smtClean="0"/>
              <a:pPr/>
              <a:t>3/22/12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2F1D00-BD13-4404-86B0-79703945A0A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7" name="Rectangle 6"/>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D728701E-CAF4-4159-9B3E-41C86DFFA30D}" type="datetimeFigureOut">
              <a:rPr lang="en-US" smtClean="0"/>
              <a:pPr/>
              <a:t>3/22/12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2F1D00-BD13-4404-86B0-79703945A0A7}" type="slidenum">
              <a:rPr lang="en-US" smtClean="0"/>
              <a:pPr/>
              <a:t>‹#›</a:t>
            </a:fld>
            <a:endParaRPr lang="en-US"/>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Rectangle 9"/>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10" name="Rectangle 9"/>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995772" y="954742"/>
            <a:ext cx="681318" cy="5171422"/>
          </a:xfrm>
        </p:spPr>
        <p:txBody>
          <a:bodyPr vert="eaVert" anchor="t" anchorCtr="0"/>
          <a:lstStyle/>
          <a:p>
            <a:r>
              <a:rPr lang="en-US" smtClean="0"/>
              <a:t>Click to edit Master title style</a:t>
            </a:r>
            <a:endParaRPr/>
          </a:p>
        </p:txBody>
      </p:sp>
      <p:sp>
        <p:nvSpPr>
          <p:cNvPr id="3" name="Vertical Text Placeholder 2"/>
          <p:cNvSpPr>
            <a:spLocks noGrp="1"/>
          </p:cNvSpPr>
          <p:nvPr>
            <p:ph type="body" orient="vert" idx="1"/>
          </p:nvPr>
        </p:nvSpPr>
        <p:spPr>
          <a:xfrm>
            <a:off x="457200" y="958756"/>
            <a:ext cx="6858000" cy="5184869"/>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D728701E-CAF4-4159-9B3E-41C86DFFA30D}" type="datetimeFigureOut">
              <a:rPr lang="en-US" smtClean="0"/>
              <a:pPr/>
              <a:t>3/22/12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2F1D00-BD13-4404-86B0-79703945A0A7}" type="slidenum">
              <a:rPr lang="en-US" smtClean="0"/>
              <a:pPr/>
              <a:t>‹#›</a:t>
            </a:fld>
            <a:endParaRPr lang="en-US"/>
          </a:p>
        </p:txBody>
      </p:sp>
      <p:sp>
        <p:nvSpPr>
          <p:cNvPr id="9" name="TextBox 8"/>
          <p:cNvSpPr txBox="1"/>
          <p:nvPr/>
        </p:nvSpPr>
        <p:spPr>
          <a:xfrm rot="16200000">
            <a:off x="8593111" y="561668"/>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Al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8474" y="134471"/>
            <a:ext cx="7556313" cy="995082"/>
          </a:xfrm>
        </p:spPr>
        <p:txBody>
          <a:bodyPr anchor="b" anchorCtr="0"/>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D728701E-CAF4-4159-9B3E-41C86DFFA30D}" type="datetimeFigureOut">
              <a:rPr lang="en-US" smtClean="0"/>
              <a:pPr/>
              <a:t>3/22/12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2F1D00-BD13-4404-86B0-79703945A0A7}" type="slidenum">
              <a:rPr lang="en-US" smtClean="0"/>
              <a:pPr/>
              <a:t>‹#›</a:t>
            </a:fld>
            <a:endParaRPr lang="en-US"/>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Text Placeholder 3"/>
          <p:cNvSpPr>
            <a:spLocks noGrp="1"/>
          </p:cNvSpPr>
          <p:nvPr>
            <p:ph type="body" sz="half" idx="2"/>
          </p:nvPr>
        </p:nvSpPr>
        <p:spPr>
          <a:xfrm>
            <a:off x="498518" y="1129553"/>
            <a:ext cx="7558960" cy="774700"/>
          </a:xfrm>
        </p:spPr>
        <p:txBody>
          <a:bodyPr vert="horz" lIns="91440" tIns="45720" rIns="91440" bIns="45720" rtlCol="0" anchor="t" anchorCtr="0">
            <a:noAutofit/>
          </a:bodyPr>
          <a:lstStyle>
            <a:lvl1pPr marL="0" indent="0">
              <a:buNone/>
              <a:defRPr kumimoji="0" sz="2400" b="0" i="0" u="none" strike="noStrike" kern="1200" cap="none" spc="0" normalizeH="0" baseline="0">
                <a:ln>
                  <a:noFill/>
                </a:ln>
                <a:solidFill>
                  <a:schemeClr val="accent3"/>
                </a:solidFill>
                <a:effectLst/>
                <a:uLnTx/>
                <a:uFillTx/>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with 2 Pictures">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US"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D728701E-CAF4-4159-9B3E-41C86DFFA30D}" type="datetimeFigureOut">
              <a:rPr lang="en-US" smtClean="0"/>
              <a:pPr/>
              <a:t>3/22/12</a:t>
            </a:fld>
            <a:endParaRPr lang="en-US"/>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US"/>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Picture Placeholder 12"/>
          <p:cNvSpPr>
            <a:spLocks noGrp="1"/>
          </p:cNvSpPr>
          <p:nvPr>
            <p:ph type="pic" sz="quarter" idx="12"/>
          </p:nvPr>
        </p:nvSpPr>
        <p:spPr>
          <a:xfrm>
            <a:off x="4624388" y="228600"/>
            <a:ext cx="2057400" cy="2039112"/>
          </a:xfrm>
        </p:spPr>
        <p:txBody>
          <a:bodyPr/>
          <a:lstStyle>
            <a:lvl1pPr>
              <a:buNone/>
              <a:defRPr/>
            </a:lvl1pPr>
          </a:lstStyle>
          <a:p>
            <a:r>
              <a:rPr lang="en-US" smtClean="0"/>
              <a:t>Drag picture to placeholder or click icon to add</a:t>
            </a:r>
            <a:endParaRPr/>
          </a:p>
        </p:txBody>
      </p:sp>
      <p:sp>
        <p:nvSpPr>
          <p:cNvPr id="14" name="Picture Placeholder 12"/>
          <p:cNvSpPr>
            <a:spLocks noGrp="1"/>
          </p:cNvSpPr>
          <p:nvPr>
            <p:ph type="pic" sz="quarter" idx="13"/>
          </p:nvPr>
        </p:nvSpPr>
        <p:spPr>
          <a:xfrm>
            <a:off x="6802438" y="2377440"/>
            <a:ext cx="2057400" cy="2039112"/>
          </a:xfrm>
        </p:spPr>
        <p:txBody>
          <a:bodyPr/>
          <a:lstStyle>
            <a:lvl1pPr>
              <a:buNone/>
              <a:defRPr/>
            </a:lvl1pPr>
          </a:lstStyle>
          <a:p>
            <a:r>
              <a:rPr lang="en-US" smtClean="0"/>
              <a:t>Drag picture to placeholder or click icon to add</a:t>
            </a:r>
            <a:endParaRPr/>
          </a:p>
        </p:txBody>
      </p:sp>
      <p:sp>
        <p:nvSpPr>
          <p:cNvPr id="16" name="Text Placeholder 3"/>
          <p:cNvSpPr>
            <a:spLocks noGrp="1"/>
          </p:cNvSpPr>
          <p:nvPr>
            <p:ph type="body" sz="half" idx="2"/>
          </p:nvPr>
        </p:nvSpPr>
        <p:spPr>
          <a:xfrm>
            <a:off x="857250" y="1779494"/>
            <a:ext cx="3086100" cy="2040905"/>
          </a:xfrm>
        </p:spPr>
        <p:txBody>
          <a:bodyPr lIns="45720" tIns="45720" rIns="45720" anchor="t">
            <a:noAutofit/>
          </a:bodyPr>
          <a:lstStyle>
            <a:lvl1pPr marL="0" indent="0" algn="ctr">
              <a:spcBef>
                <a:spcPts val="600"/>
              </a:spcBef>
              <a:buNone/>
              <a:defRPr sz="4600">
                <a:solidFill>
                  <a:schemeClr val="bg1"/>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658907" y="228600"/>
            <a:ext cx="820093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286000" y="3124200"/>
            <a:ext cx="5638800" cy="1362075"/>
          </a:xfrm>
        </p:spPr>
        <p:txBody>
          <a:bodyPr anchor="b" anchorCtr="0">
            <a:normAutofit/>
          </a:bodyPr>
          <a:lstStyle>
            <a:lvl1pPr algn="l">
              <a:defRPr sz="3200" b="0" cap="none" baseline="0">
                <a:solidFill>
                  <a:schemeClr val="bg1"/>
                </a:solidFill>
              </a:defRPr>
            </a:lvl1pPr>
          </a:lstStyle>
          <a:p>
            <a:r>
              <a:rPr lang="en-US" smtClean="0"/>
              <a:t>Click to edit Master title style</a:t>
            </a:r>
            <a:endParaRPr/>
          </a:p>
        </p:txBody>
      </p:sp>
      <p:sp>
        <p:nvSpPr>
          <p:cNvPr id="3" name="Text Placeholder 2"/>
          <p:cNvSpPr>
            <a:spLocks noGrp="1"/>
          </p:cNvSpPr>
          <p:nvPr>
            <p:ph type="body" idx="1"/>
          </p:nvPr>
        </p:nvSpPr>
        <p:spPr>
          <a:xfrm>
            <a:off x="2286000" y="4495800"/>
            <a:ext cx="5638800" cy="1500187"/>
          </a:xfrm>
        </p:spPr>
        <p:txBody>
          <a:bodyPr anchor="t" anchorCtr="0">
            <a:normAutofit/>
          </a:bodyPr>
          <a:lstStyle>
            <a:lvl1pPr marL="0" indent="0">
              <a:spcBef>
                <a:spcPts val="300"/>
              </a:spcBef>
              <a:buNone/>
              <a:defRPr sz="14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658906" y="6248774"/>
            <a:ext cx="1474694" cy="365125"/>
          </a:xfrm>
        </p:spPr>
        <p:txBody>
          <a:bodyPr/>
          <a:lstStyle>
            <a:lvl1pPr algn="l">
              <a:defRPr>
                <a:solidFill>
                  <a:schemeClr val="bg1"/>
                </a:solidFill>
              </a:defRPr>
            </a:lvl1pPr>
          </a:lstStyle>
          <a:p>
            <a:fld id="{D728701E-CAF4-4159-9B3E-41C86DFFA30D}" type="datetimeFigureOut">
              <a:rPr lang="en-US" smtClean="0"/>
              <a:pPr/>
              <a:t>3/22/12</a:t>
            </a:fld>
            <a:endParaRPr lang="en-US"/>
          </a:p>
        </p:txBody>
      </p:sp>
      <p:sp>
        <p:nvSpPr>
          <p:cNvPr id="5" name="Footer Placeholder 4"/>
          <p:cNvSpPr>
            <a:spLocks noGrp="1"/>
          </p:cNvSpPr>
          <p:nvPr>
            <p:ph type="ftr" sz="quarter" idx="11"/>
          </p:nvPr>
        </p:nvSpPr>
        <p:spPr>
          <a:xfrm>
            <a:off x="2286000" y="6248774"/>
            <a:ext cx="5638800" cy="365125"/>
          </a:xfrm>
        </p:spPr>
        <p:txBody>
          <a:bodyPr/>
          <a:lstStyle>
            <a:lvl1pPr>
              <a:defRPr>
                <a:solidFill>
                  <a:schemeClr val="bg1"/>
                </a:solidFill>
              </a:defRPr>
            </a:lvl1pPr>
          </a:lstStyle>
          <a:p>
            <a:endParaRPr lang="en-US"/>
          </a:p>
        </p:txBody>
      </p:sp>
      <p:sp>
        <p:nvSpPr>
          <p:cNvPr id="6" name="Slide Number Placeholder 5"/>
          <p:cNvSpPr>
            <a:spLocks noGrp="1"/>
          </p:cNvSpPr>
          <p:nvPr>
            <p:ph type="sldNum" sz="quarter" idx="12"/>
          </p:nvPr>
        </p:nvSpPr>
        <p:spPr>
          <a:xfrm>
            <a:off x="8305800" y="6248774"/>
            <a:ext cx="554038" cy="365125"/>
          </a:xfrm>
        </p:spPr>
        <p:txBody>
          <a:bodyPr/>
          <a:lstStyle/>
          <a:p>
            <a:fld id="{162F1D00-BD13-4404-86B0-79703945A0A7}" type="slidenum">
              <a:rPr lang="en-US" smtClean="0"/>
              <a:pPr/>
              <a:t>‹#›</a:t>
            </a:fld>
            <a:endParaRPr lang="en-US"/>
          </a:p>
        </p:txBody>
      </p:sp>
      <p:sp>
        <p:nvSpPr>
          <p:cNvPr id="8" name="TextBox 7"/>
          <p:cNvSpPr txBox="1"/>
          <p:nvPr/>
        </p:nvSpPr>
        <p:spPr>
          <a:xfrm>
            <a:off x="2003612" y="3110754"/>
            <a:ext cx="260909" cy="615553"/>
          </a:xfrm>
          <a:prstGeom prst="rect">
            <a:avLst/>
          </a:prstGeom>
          <a:noFill/>
        </p:spPr>
        <p:txBody>
          <a:bodyPr wrap="square" lIns="0" tIns="0" rIns="0" bIns="0" rtlCol="0">
            <a:spAutoFit/>
          </a:bodyPr>
          <a:lstStyle/>
          <a:p>
            <a:r>
              <a:rPr sz="4000" b="1">
                <a:solidFill>
                  <a:schemeClr val="accent1">
                    <a:lumMod val="60000"/>
                    <a:lumOff val="40000"/>
                  </a:schemeClr>
                </a:solidFill>
              </a:rPr>
              <a:t>+</a:t>
            </a:r>
          </a:p>
        </p:txBody>
      </p:sp>
      <p:sp>
        <p:nvSpPr>
          <p:cNvPr id="9" name="Rectangle 8"/>
          <p:cNvSpPr/>
          <p:nvPr/>
        </p:nvSpPr>
        <p:spPr>
          <a:xfrm>
            <a:off x="285750" y="228600"/>
            <a:ext cx="212725" cy="634523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11" name="Rectangle 10"/>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39987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D728701E-CAF4-4159-9B3E-41C86DFFA30D}" type="datetimeFigureOut">
              <a:rPr lang="en-US" smtClean="0"/>
              <a:pPr/>
              <a:t>3/22/12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0" name="Rectangle 9"/>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TextBox 11"/>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4" name="Content Placeholder 3"/>
          <p:cNvSpPr>
            <a:spLocks noGrp="1"/>
          </p:cNvSpPr>
          <p:nvPr>
            <p:ph sz="half" idx="2"/>
          </p:nvPr>
        </p:nvSpPr>
        <p:spPr>
          <a:xfrm>
            <a:off x="497541"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6" name="Content Placeholder 5"/>
          <p:cNvSpPr>
            <a:spLocks noGrp="1"/>
          </p:cNvSpPr>
          <p:nvPr>
            <p:ph sz="quarter" idx="4"/>
          </p:nvPr>
        </p:nvSpPr>
        <p:spPr>
          <a:xfrm>
            <a:off x="4399878"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D728701E-CAF4-4159-9B3E-41C86DFFA30D}" type="datetimeFigureOut">
              <a:rPr lang="en-US" smtClean="0"/>
              <a:pPr/>
              <a:t>3/22/12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2F1D00-BD13-4404-86B0-79703945A0A7}" type="slidenum">
              <a:rPr lang="en-US" smtClean="0"/>
              <a:pPr/>
              <a:t>‹#›</a:t>
            </a:fld>
            <a:endParaRPr lang="en-US"/>
          </a:p>
        </p:txBody>
      </p:sp>
      <p:sp>
        <p:nvSpPr>
          <p:cNvPr id="3" name="Text Placeholder 2"/>
          <p:cNvSpPr>
            <a:spLocks noGrp="1"/>
          </p:cNvSpPr>
          <p:nvPr>
            <p:ph type="body" idx="1"/>
          </p:nvPr>
        </p:nvSpPr>
        <p:spPr>
          <a:xfrm>
            <a:off x="497541" y="2070847"/>
            <a:ext cx="3657600" cy="322729"/>
          </a:xfrm>
          <a:prstGeom prst="rect">
            <a:avLst/>
          </a:prstGeom>
          <a:solidFill>
            <a:schemeClr val="accent3"/>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399878" y="2070847"/>
            <a:ext cx="3657600" cy="322729"/>
          </a:xfrm>
          <a:prstGeom prst="rect">
            <a:avLst/>
          </a:prstGeom>
          <a:solidFill>
            <a:schemeClr val="accent3">
              <a:lumMod val="60000"/>
              <a:lumOff val="40000"/>
            </a:schemeClr>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98517" y="1985963"/>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D728701E-CAF4-4159-9B3E-41C86DFFA30D}" type="datetimeFigureOut">
              <a:rPr lang="en-US" smtClean="0"/>
              <a:pPr/>
              <a:t>3/22/12</a:t>
            </a:fld>
            <a:endParaRPr lang="en-US"/>
          </a:p>
        </p:txBody>
      </p:sp>
      <p:sp>
        <p:nvSpPr>
          <p:cNvPr id="6" name="Footer Placeholder 5"/>
          <p:cNvSpPr>
            <a:spLocks noGrp="1"/>
          </p:cNvSpPr>
          <p:nvPr>
            <p:ph type="ftr" sz="quarter" idx="11"/>
          </p:nvPr>
        </p:nvSpPr>
        <p:spPr/>
        <p:txBody>
          <a:bodyPr/>
          <a:lstStyle/>
          <a:p>
            <a:endParaRPr lang="en-US"/>
          </a:p>
        </p:txBody>
      </p:sp>
      <p:sp>
        <p:nvSpPr>
          <p:cNvPr id="13" name="Content Placeholder 2"/>
          <p:cNvSpPr>
            <a:spLocks noGrp="1"/>
          </p:cNvSpPr>
          <p:nvPr>
            <p:ph sz="half" idx="14"/>
          </p:nvPr>
        </p:nvSpPr>
        <p:spPr>
          <a:xfrm>
            <a:off x="498517" y="4164965"/>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4" name="Rectangle 13"/>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Slide Number Placeholder 6"/>
          <p:cNvSpPr>
            <a:spLocks noGrp="1"/>
          </p:cNvSpPr>
          <p:nvPr>
            <p:ph type="sldNum" sz="quarter" idx="12"/>
          </p:nvPr>
        </p:nvSpPr>
        <p:spPr>
          <a:xfrm>
            <a:off x="8305800" y="242234"/>
            <a:ext cx="554038" cy="365125"/>
          </a:xfrm>
        </p:spPr>
        <p:txBody>
          <a:bodyPr/>
          <a:lstStyle/>
          <a:p>
            <a:fld id="{162F1D00-BD13-4404-86B0-79703945A0A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D728701E-CAF4-4159-9B3E-41C86DFFA30D}" type="datetimeFigureOut">
              <a:rPr lang="en-US" smtClean="0"/>
              <a:pPr/>
              <a:t>3/22/12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pPr/>
              <a:t>‹#›</a:t>
            </a:fld>
            <a:endParaRPr lang="en-US"/>
          </a:p>
        </p:txBody>
      </p:sp>
      <p:sp>
        <p:nvSpPr>
          <p:cNvPr id="11" name="Content Placeholder 2"/>
          <p:cNvSpPr>
            <a:spLocks noGrp="1"/>
          </p:cNvSpPr>
          <p:nvPr>
            <p:ph sz="half" idx="15"/>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3"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slideLayout" Target="../slideLayouts/slideLayout20.xml"/><Relationship Id="rId21" Type="http://schemas.openxmlformats.org/officeDocument/2006/relationships/theme" Target="../theme/theme1.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8474" y="484094"/>
            <a:ext cx="7556313" cy="1116106"/>
          </a:xfrm>
          <a:prstGeom prst="rect">
            <a:avLst/>
          </a:prstGeom>
        </p:spPr>
        <p:txBody>
          <a:bodyPr vert="horz" lIns="91440" tIns="45720" rIns="91440" bIns="45720" rtlCol="0" anchor="t" anchorCtr="0">
            <a:noAutofit/>
          </a:bodyPr>
          <a:lstStyle/>
          <a:p>
            <a:r>
              <a:rPr lang="en-US" smtClean="0"/>
              <a:t>Click to edit Master title style</a:t>
            </a:r>
            <a:endParaRPr/>
          </a:p>
        </p:txBody>
      </p:sp>
      <p:sp>
        <p:nvSpPr>
          <p:cNvPr id="3" name="Text Placeholder 2"/>
          <p:cNvSpPr>
            <a:spLocks noGrp="1"/>
          </p:cNvSpPr>
          <p:nvPr>
            <p:ph type="body" idx="1"/>
          </p:nvPr>
        </p:nvSpPr>
        <p:spPr>
          <a:xfrm>
            <a:off x="498474" y="1981200"/>
            <a:ext cx="7556313" cy="4144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6795247" y="6423585"/>
            <a:ext cx="2133600" cy="365125"/>
          </a:xfrm>
          <a:prstGeom prst="rect">
            <a:avLst/>
          </a:prstGeom>
        </p:spPr>
        <p:txBody>
          <a:bodyPr vert="horz" lIns="91440" tIns="45720" rIns="91440" bIns="45720" rtlCol="0" anchor="ctr"/>
          <a:lstStyle>
            <a:lvl1pPr algn="r">
              <a:defRPr sz="1100">
                <a:solidFill>
                  <a:schemeClr val="tx1">
                    <a:lumMod val="65000"/>
                    <a:lumOff val="35000"/>
                  </a:schemeClr>
                </a:solidFill>
              </a:defRPr>
            </a:lvl1pPr>
          </a:lstStyle>
          <a:p>
            <a:fld id="{D728701E-CAF4-4159-9B3E-41C86DFFA30D}" type="datetimeFigureOut">
              <a:rPr lang="en-US" smtClean="0"/>
              <a:pPr/>
              <a:t>3/22/12</a:t>
            </a:fld>
            <a:endParaRPr lang="en-US"/>
          </a:p>
        </p:txBody>
      </p:sp>
      <p:sp>
        <p:nvSpPr>
          <p:cNvPr id="5" name="Footer Placeholder 4"/>
          <p:cNvSpPr>
            <a:spLocks noGrp="1"/>
          </p:cNvSpPr>
          <p:nvPr>
            <p:ph type="ftr" sz="quarter" idx="3"/>
          </p:nvPr>
        </p:nvSpPr>
        <p:spPr>
          <a:xfrm>
            <a:off x="201706" y="6423585"/>
            <a:ext cx="6122894"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305800" y="242234"/>
            <a:ext cx="554038" cy="365125"/>
          </a:xfrm>
          <a:prstGeom prst="rect">
            <a:avLst/>
          </a:prstGeom>
        </p:spPr>
        <p:txBody>
          <a:bodyPr vert="horz" lIns="91440" tIns="45720" rIns="91440" bIns="45720" rtlCol="0" anchor="ctr"/>
          <a:lstStyle>
            <a:lvl1pPr algn="r">
              <a:defRPr sz="1400">
                <a:solidFill>
                  <a:schemeClr val="bg1"/>
                </a:solidFill>
              </a:defRPr>
            </a:lvl1pPr>
          </a:lstStyle>
          <a:p>
            <a:fld id="{162F1D00-BD13-4404-86B0-79703945A0A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Lst>
  <p:txStyles>
    <p:titleStyle>
      <a:lvl1pPr algn="l" defTabSz="914400" rtl="0" eaLnBrk="1" latinLnBrk="0" hangingPunct="1">
        <a:spcBef>
          <a:spcPct val="0"/>
        </a:spcBef>
        <a:buNone/>
        <a:defRPr sz="3600" b="0" kern="1200">
          <a:solidFill>
            <a:schemeClr val="accent1"/>
          </a:solidFill>
          <a:latin typeface="+mj-lt"/>
          <a:ea typeface="+mj-ea"/>
          <a:cs typeface="+mj-cs"/>
        </a:defRPr>
      </a:lvl1pPr>
    </p:titleStyle>
    <p:bodyStyle>
      <a:lvl1pPr marL="228600" indent="-228600" algn="l" defTabSz="914400" rtl="0" eaLnBrk="1" latinLnBrk="0" hangingPunct="1">
        <a:spcBef>
          <a:spcPts val="2000"/>
        </a:spcBef>
        <a:buClr>
          <a:schemeClr val="accent1"/>
        </a:buClr>
        <a:buSzPct val="75000"/>
        <a:buFont typeface="Wingdings" pitchFamily="2" charset="2"/>
        <a:buChar char="n"/>
        <a:defRPr sz="2000" kern="1200">
          <a:solidFill>
            <a:schemeClr val="tx1">
              <a:lumMod val="65000"/>
              <a:lumOff val="35000"/>
            </a:schemeClr>
          </a:solidFill>
          <a:latin typeface="+mn-lt"/>
          <a:ea typeface="+mn-ea"/>
          <a:cs typeface="+mn-cs"/>
        </a:defRPr>
      </a:lvl1pPr>
      <a:lvl2pPr marL="4572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2pPr>
      <a:lvl3pPr marL="6858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3pPr>
      <a:lvl4pPr marL="9144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4pPr>
      <a:lvl5pPr marL="11430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5pPr>
      <a:lvl6pPr marL="1377950"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1603375" indent="-228600" algn="l" defTabSz="914400" rtl="0" eaLnBrk="1" latinLnBrk="0" hangingPunct="1">
        <a:spcBef>
          <a:spcPct val="20000"/>
        </a:spcBef>
        <a:buClr>
          <a:schemeClr val="accent1"/>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7pPr>
      <a:lvl8pPr marL="1830388"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8pPr>
      <a:lvl9pPr marL="2057400" indent="-228600" algn="l" defTabSz="914400" rtl="0" eaLnBrk="1" latinLnBrk="0" hangingPunct="1">
        <a:spcBef>
          <a:spcPct val="20000"/>
        </a:spcBef>
        <a:buClr>
          <a:schemeClr val="accent1"/>
        </a:buClr>
        <a:buSzPct val="75000"/>
        <a:buFont typeface="Wingdings" pitchFamily="2" charset="2"/>
        <a:buChar char=""/>
        <a:defRPr lang="en-US" sz="1800" kern="1200" baseline="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2.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 Id="rId3" Type="http://schemas.openxmlformats.org/officeDocument/2006/relationships/image" Target="../media/image3.png"/></Relationships>
</file>

<file path=ppt/slides/_rels/slide24.xml.rels><?xml version="1.0" encoding="UTF-8" standalone="yes"?>
<Relationships xmlns="http://schemas.openxmlformats.org/package/2006/relationships"><Relationship Id="rId3" Type="http://schemas.openxmlformats.org/officeDocument/2006/relationships/hyperlink" Target="http://www.pbs.org/race" TargetMode="External"/><Relationship Id="rId4" Type="http://schemas.openxmlformats.org/officeDocument/2006/relationships/hyperlink" Target="http://www.pbs.org/mattersofrace" TargetMode="External"/><Relationship Id="rId5" Type="http://schemas.openxmlformats.org/officeDocument/2006/relationships/hyperlink" Target="http://www.slaveryinnewyork.org/about_exhibit.htm" TargetMode="External"/><Relationship Id="rId6" Type="http://schemas.openxmlformats.org/officeDocument/2006/relationships/hyperlink" Target="http://raceandgenomics.ssrc.org/" TargetMode="External"/><Relationship Id="rId7" Type="http://schemas.openxmlformats.org/officeDocument/2006/relationships/hyperlink" Target="http://www.understandingrace.org/home.html" TargetMode="External"/><Relationship Id="rId8" Type="http://schemas.openxmlformats.org/officeDocument/2006/relationships/hyperlink" Target="https://sites.google.com/a/chccs.k12.nc.us/racialid/home" TargetMode="External"/><Relationship Id="rId1" Type="http://schemas.openxmlformats.org/officeDocument/2006/relationships/slideLayout" Target="../slideLayouts/slideLayout7.xml"/><Relationship Id="rId2" Type="http://schemas.openxmlformats.org/officeDocument/2006/relationships/notesSlide" Target="../notesSlides/notesSlide2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426857" y="4624668"/>
            <a:ext cx="4412342" cy="933450"/>
          </a:xfrm>
        </p:spPr>
        <p:txBody>
          <a:bodyPr>
            <a:normAutofit fontScale="90000"/>
          </a:bodyPr>
          <a:lstStyle/>
          <a:p>
            <a:r>
              <a:rPr lang="en-US" dirty="0" smtClean="0"/>
              <a:t>Parent University:</a:t>
            </a:r>
            <a:br>
              <a:rPr lang="en-US" dirty="0" smtClean="0"/>
            </a:br>
            <a:r>
              <a:rPr lang="en-US" dirty="0" smtClean="0"/>
              <a:t>Racial Identity Development</a:t>
            </a:r>
            <a:endParaRPr lang="en-US" dirty="0"/>
          </a:p>
        </p:txBody>
      </p:sp>
      <p:sp>
        <p:nvSpPr>
          <p:cNvPr id="3" name="Subtitle 2"/>
          <p:cNvSpPr>
            <a:spLocks noGrp="1"/>
          </p:cNvSpPr>
          <p:nvPr>
            <p:ph type="subTitle" idx="1"/>
          </p:nvPr>
        </p:nvSpPr>
        <p:spPr/>
        <p:txBody>
          <a:bodyPr>
            <a:noAutofit/>
          </a:bodyPr>
          <a:lstStyle/>
          <a:p>
            <a:r>
              <a:rPr lang="en-US" sz="1600" dirty="0" smtClean="0"/>
              <a:t>By Kristi Angstadt, Stacy Kennedy, and Morgan Snyder</a:t>
            </a:r>
          </a:p>
          <a:p>
            <a:r>
              <a:rPr lang="en-US" sz="1600" dirty="0" smtClean="0"/>
              <a:t>Counselor Interns, UNC Chapel Hill</a:t>
            </a:r>
          </a:p>
        </p:txBody>
      </p:sp>
    </p:spTree>
    <p:extLst>
      <p:ext uri="{BB962C8B-B14F-4D97-AF65-F5344CB8AC3E}">
        <p14:creationId xmlns:p14="http://schemas.microsoft.com/office/powerpoint/2010/main" val="25443514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am I? What am I capable of?</a:t>
            </a:r>
            <a:endParaRPr lang="en-US" dirty="0"/>
          </a:p>
        </p:txBody>
      </p:sp>
      <p:pic>
        <p:nvPicPr>
          <p:cNvPr id="7" name="Content Placeholder 6" descr="Racial 2.jpg"/>
          <p:cNvPicPr>
            <a:picLocks noGrp="1" noChangeAspect="1"/>
          </p:cNvPicPr>
          <p:nvPr>
            <p:ph idx="1"/>
          </p:nvPr>
        </p:nvPicPr>
        <p:blipFill>
          <a:blip r:embed="rId3" cstate="print">
            <a:extLst>
              <a:ext uri="{28A0092B-C50C-407E-A947-70E740481C1C}">
                <a14:useLocalDpi xmlns:a14="http://schemas.microsoft.com/office/drawing/2010/main" val="0"/>
              </a:ext>
            </a:extLst>
          </a:blip>
          <a:srcRect l="-58984" r="-58984"/>
          <a:stretch>
            <a:fillRect/>
          </a:stretch>
        </p:blipFill>
        <p:spPr/>
      </p:pic>
    </p:spTree>
    <p:extLst>
      <p:ext uri="{BB962C8B-B14F-4D97-AF65-F5344CB8AC3E}">
        <p14:creationId xmlns:p14="http://schemas.microsoft.com/office/powerpoint/2010/main" val="25897856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RID and Well-Being</a:t>
            </a:r>
            <a:endParaRPr lang="en-US" dirty="0"/>
          </a:p>
        </p:txBody>
      </p:sp>
      <p:sp>
        <p:nvSpPr>
          <p:cNvPr id="3" name="Content Placeholder 2"/>
          <p:cNvSpPr>
            <a:spLocks noGrp="1"/>
          </p:cNvSpPr>
          <p:nvPr>
            <p:ph idx="1"/>
          </p:nvPr>
        </p:nvSpPr>
        <p:spPr>
          <a:xfrm>
            <a:off x="498474" y="1600200"/>
            <a:ext cx="7556313" cy="4525963"/>
          </a:xfrm>
        </p:spPr>
        <p:txBody>
          <a:bodyPr>
            <a:normAutofit fontScale="92500" lnSpcReduction="20000"/>
          </a:bodyPr>
          <a:lstStyle/>
          <a:p>
            <a:r>
              <a:rPr lang="en-US" dirty="0" smtClean="0"/>
              <a:t>Achieved </a:t>
            </a:r>
            <a:r>
              <a:rPr lang="en-US" dirty="0"/>
              <a:t>racial identity is correlated with high self-esteem and </a:t>
            </a:r>
            <a:r>
              <a:rPr lang="en-US" dirty="0" smtClean="0"/>
              <a:t>high self</a:t>
            </a:r>
            <a:r>
              <a:rPr lang="en-US" dirty="0"/>
              <a:t>-efficacy.</a:t>
            </a:r>
          </a:p>
          <a:p>
            <a:r>
              <a:rPr lang="en-US" dirty="0"/>
              <a:t>Those with strong racial </a:t>
            </a:r>
            <a:r>
              <a:rPr lang="en-US" dirty="0" smtClean="0"/>
              <a:t>identities </a:t>
            </a:r>
            <a:r>
              <a:rPr lang="en-US" dirty="0"/>
              <a:t>are more likely to respond to racial discrimination with </a:t>
            </a:r>
            <a:r>
              <a:rPr lang="en-US" dirty="0" smtClean="0"/>
              <a:t>active--but </a:t>
            </a:r>
            <a:r>
              <a:rPr lang="en-US" dirty="0"/>
              <a:t>not </a:t>
            </a:r>
            <a:r>
              <a:rPr lang="en-US" dirty="0" smtClean="0"/>
              <a:t>aggressive--strategies </a:t>
            </a:r>
            <a:r>
              <a:rPr lang="en-US" dirty="0"/>
              <a:t>when confronting the issue/situation.</a:t>
            </a:r>
          </a:p>
          <a:p>
            <a:r>
              <a:rPr lang="en-US" dirty="0"/>
              <a:t>Positive and fully developed racial/ethnic identity has been shown to protect students from the use of illegal substances, especially youth in urban, impoverished environments.</a:t>
            </a:r>
          </a:p>
          <a:p>
            <a:r>
              <a:rPr lang="en-US" dirty="0"/>
              <a:t>Strong racial identity in Latinas and biracial adolescent females lessons the otherwise substantial risk for developing eating disorders.</a:t>
            </a:r>
          </a:p>
          <a:p>
            <a:r>
              <a:rPr lang="en-US" dirty="0"/>
              <a:t>Moving into the advanced stage of racial identity development allows African American adolescents to trust and interact positively with adult mentors of all races.</a:t>
            </a:r>
          </a:p>
        </p:txBody>
      </p:sp>
    </p:spTree>
    <p:extLst>
      <p:ext uri="{BB962C8B-B14F-4D97-AF65-F5344CB8AC3E}">
        <p14:creationId xmlns:p14="http://schemas.microsoft.com/office/powerpoint/2010/main" val="31462890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RID and Academic Achievement</a:t>
            </a:r>
            <a:endParaRPr lang="en-US" dirty="0"/>
          </a:p>
        </p:txBody>
      </p:sp>
      <p:sp>
        <p:nvSpPr>
          <p:cNvPr id="3" name="Content Placeholder 2"/>
          <p:cNvSpPr>
            <a:spLocks noGrp="1"/>
          </p:cNvSpPr>
          <p:nvPr>
            <p:ph idx="1"/>
          </p:nvPr>
        </p:nvSpPr>
        <p:spPr/>
        <p:txBody>
          <a:bodyPr>
            <a:normAutofit/>
          </a:bodyPr>
          <a:lstStyle/>
          <a:p>
            <a:r>
              <a:rPr lang="en-US" dirty="0"/>
              <a:t> “Black adolescents who perceived their </a:t>
            </a:r>
            <a:r>
              <a:rPr lang="en-US" b="1" dirty="0"/>
              <a:t>racial identity </a:t>
            </a:r>
            <a:r>
              <a:rPr lang="en-US" dirty="0"/>
              <a:t>to be central to their </a:t>
            </a:r>
            <a:r>
              <a:rPr lang="en-US" b="1" dirty="0"/>
              <a:t>self-concept </a:t>
            </a:r>
            <a:r>
              <a:rPr lang="en-US" dirty="0"/>
              <a:t>attended school more regularly, achieved higher grades, and were more likely to graduate and go on to college. The effects of a strong, positive ethnic identity seem to be similarly positive among many ethnic groups” including Native American, Asian, and Latino. (Wakefield &amp; </a:t>
            </a:r>
            <a:r>
              <a:rPr lang="en-US" dirty="0" err="1"/>
              <a:t>Hudley</a:t>
            </a:r>
            <a:r>
              <a:rPr lang="en-US" dirty="0"/>
              <a:t>, 2007)</a:t>
            </a:r>
            <a:r>
              <a:rPr lang="en-US" dirty="0" smtClean="0"/>
              <a:t>.</a:t>
            </a:r>
            <a:endParaRPr lang="en-US" dirty="0"/>
          </a:p>
          <a:p>
            <a:r>
              <a:rPr lang="en-US" dirty="0"/>
              <a:t>Academic achievement among minority students is related to their status of racial identity development.</a:t>
            </a:r>
          </a:p>
          <a:p>
            <a:pPr lvl="1"/>
            <a:r>
              <a:rPr lang="en-US" dirty="0"/>
              <a:t> Those in </a:t>
            </a:r>
            <a:r>
              <a:rPr lang="en-US" dirty="0" smtClean="0"/>
              <a:t>Stage 1 and Stage 5 exhibit </a:t>
            </a:r>
            <a:r>
              <a:rPr lang="en-US" dirty="0"/>
              <a:t>higher levels of academic success than those in the middle stages who are at conflict with their racial identity and dominant group culture.</a:t>
            </a:r>
          </a:p>
          <a:p>
            <a:endParaRPr lang="en-US" dirty="0"/>
          </a:p>
        </p:txBody>
      </p:sp>
    </p:spTree>
    <p:extLst>
      <p:ext uri="{BB962C8B-B14F-4D97-AF65-F5344CB8AC3E}">
        <p14:creationId xmlns:p14="http://schemas.microsoft.com/office/powerpoint/2010/main" val="23945272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RID and Academic Achievement</a:t>
            </a:r>
            <a:endParaRPr lang="en-US" dirty="0"/>
          </a:p>
        </p:txBody>
      </p:sp>
      <p:sp>
        <p:nvSpPr>
          <p:cNvPr id="3" name="Content Placeholder 2"/>
          <p:cNvSpPr>
            <a:spLocks noGrp="1"/>
          </p:cNvSpPr>
          <p:nvPr>
            <p:ph idx="1"/>
          </p:nvPr>
        </p:nvSpPr>
        <p:spPr>
          <a:xfrm>
            <a:off x="498474" y="1981200"/>
            <a:ext cx="8264526" cy="4532086"/>
          </a:xfrm>
        </p:spPr>
        <p:txBody>
          <a:bodyPr>
            <a:normAutofit/>
          </a:bodyPr>
          <a:lstStyle/>
          <a:p>
            <a:r>
              <a:rPr lang="en-US" dirty="0" smtClean="0"/>
              <a:t>African </a:t>
            </a:r>
            <a:r>
              <a:rPr lang="en-US" dirty="0"/>
              <a:t>American students often have to choose between academic success and social acceptance </a:t>
            </a:r>
            <a:r>
              <a:rPr lang="en-US" dirty="0" smtClean="0"/>
              <a:t>in stages 2 and 3 when confronted with defining what it means to be a person-of-color.</a:t>
            </a:r>
          </a:p>
          <a:p>
            <a:pPr lvl="1"/>
            <a:r>
              <a:rPr lang="en-US" dirty="0" smtClean="0"/>
              <a:t>This is especially true for males who immerse themselves </a:t>
            </a:r>
            <a:r>
              <a:rPr lang="en-US" dirty="0"/>
              <a:t>in </a:t>
            </a:r>
            <a:r>
              <a:rPr lang="en-US" dirty="0" smtClean="0"/>
              <a:t>Black </a:t>
            </a:r>
            <a:r>
              <a:rPr lang="en-US" dirty="0"/>
              <a:t>culture because “it’s not ok to be smart if you’re Black</a:t>
            </a:r>
            <a:r>
              <a:rPr lang="en-US" dirty="0" smtClean="0"/>
              <a:t>”.</a:t>
            </a:r>
            <a:endParaRPr lang="en-US" dirty="0"/>
          </a:p>
          <a:p>
            <a:r>
              <a:rPr lang="en-US" dirty="0"/>
              <a:t>Many gifted AA students try to sabotage their achievement in order to gain social acceptance within their racial or ethnic group. This is because academic success is seen as “acting white” and therefore goes against the minority culture</a:t>
            </a:r>
            <a:r>
              <a:rPr lang="en-US" dirty="0" smtClean="0"/>
              <a:t>. Students may:</a:t>
            </a:r>
            <a:endParaRPr lang="en-US" dirty="0"/>
          </a:p>
          <a:p>
            <a:pPr lvl="1"/>
            <a:r>
              <a:rPr lang="en-US" dirty="0" smtClean="0"/>
              <a:t>Procrastinate</a:t>
            </a:r>
          </a:p>
          <a:p>
            <a:pPr lvl="1"/>
            <a:r>
              <a:rPr lang="en-US" dirty="0"/>
              <a:t>F</a:t>
            </a:r>
            <a:r>
              <a:rPr lang="en-US" dirty="0" smtClean="0"/>
              <a:t>ail </a:t>
            </a:r>
            <a:r>
              <a:rPr lang="en-US" dirty="0"/>
              <a:t>to do </a:t>
            </a:r>
            <a:r>
              <a:rPr lang="en-US" dirty="0" smtClean="0"/>
              <a:t>assignments</a:t>
            </a:r>
            <a:endParaRPr lang="en-US" dirty="0"/>
          </a:p>
          <a:p>
            <a:pPr lvl="1"/>
            <a:r>
              <a:rPr lang="en-US" dirty="0" smtClean="0"/>
              <a:t>Exert </a:t>
            </a:r>
            <a:r>
              <a:rPr lang="en-US" dirty="0"/>
              <a:t>little effort in </a:t>
            </a:r>
            <a:r>
              <a:rPr lang="en-US" dirty="0" smtClean="0"/>
              <a:t>school</a:t>
            </a:r>
            <a:endParaRPr lang="en-US" dirty="0"/>
          </a:p>
          <a:p>
            <a:pPr lvl="1"/>
            <a:r>
              <a:rPr lang="en-US" dirty="0" smtClean="0"/>
              <a:t>Refuse </a:t>
            </a:r>
            <a:r>
              <a:rPr lang="en-US" dirty="0"/>
              <a:t>to be in gifted </a:t>
            </a:r>
            <a:r>
              <a:rPr lang="en-US" dirty="0" smtClean="0"/>
              <a:t>education/advanced </a:t>
            </a:r>
            <a:r>
              <a:rPr lang="en-US" dirty="0"/>
              <a:t>level classes.</a:t>
            </a:r>
          </a:p>
        </p:txBody>
      </p:sp>
    </p:spTree>
    <p:extLst>
      <p:ext uri="{BB962C8B-B14F-4D97-AF65-F5344CB8AC3E}">
        <p14:creationId xmlns:p14="http://schemas.microsoft.com/office/powerpoint/2010/main" val="8945497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Stereotypes vs. Generalizations</a:t>
            </a:r>
            <a:endParaRPr lang="en-US" dirty="0"/>
          </a:p>
        </p:txBody>
      </p:sp>
      <p:sp>
        <p:nvSpPr>
          <p:cNvPr id="3" name="Content Placeholder 2"/>
          <p:cNvSpPr>
            <a:spLocks noGrp="1"/>
          </p:cNvSpPr>
          <p:nvPr>
            <p:ph idx="1"/>
          </p:nvPr>
        </p:nvSpPr>
        <p:spPr/>
        <p:txBody>
          <a:bodyPr>
            <a:normAutofit/>
          </a:bodyPr>
          <a:lstStyle/>
          <a:p>
            <a:r>
              <a:rPr lang="en-US" dirty="0" smtClean="0"/>
              <a:t>According </a:t>
            </a:r>
            <a:r>
              <a:rPr lang="en-US" dirty="0"/>
              <a:t>to Sue and Sue (2008) there is a difference between generalizations and stereotypes.  </a:t>
            </a:r>
            <a:endParaRPr lang="en-US" dirty="0" smtClean="0"/>
          </a:p>
          <a:p>
            <a:r>
              <a:rPr lang="en-US" dirty="0" smtClean="0"/>
              <a:t>Generalizations </a:t>
            </a:r>
            <a:r>
              <a:rPr lang="en-US" dirty="0"/>
              <a:t>help us make sense of our world and are necessary for our thought functioning.  </a:t>
            </a:r>
            <a:endParaRPr lang="en-US" dirty="0" smtClean="0"/>
          </a:p>
          <a:p>
            <a:pPr lvl="1"/>
            <a:r>
              <a:rPr lang="en-US" dirty="0" smtClean="0"/>
              <a:t>Generalizations </a:t>
            </a:r>
            <a:r>
              <a:rPr lang="en-US" dirty="0"/>
              <a:t>are supposed to be flexible and adaptable, so that when something we encounter challenges </a:t>
            </a:r>
            <a:r>
              <a:rPr lang="en-US" dirty="0" smtClean="0"/>
              <a:t>them, we </a:t>
            </a:r>
            <a:r>
              <a:rPr lang="en-US" dirty="0"/>
              <a:t>are able to change them to fit new information.  </a:t>
            </a:r>
            <a:endParaRPr lang="en-US" dirty="0" smtClean="0"/>
          </a:p>
          <a:p>
            <a:pPr lvl="1"/>
            <a:r>
              <a:rPr lang="en-US" dirty="0" smtClean="0"/>
              <a:t>Generalizations </a:t>
            </a:r>
            <a:r>
              <a:rPr lang="en-US" dirty="0"/>
              <a:t>become stereotypes when we are inflexible and refuse to re-examine our generalizations.  </a:t>
            </a:r>
            <a:endParaRPr lang="en-US" dirty="0" smtClean="0"/>
          </a:p>
        </p:txBody>
      </p:sp>
    </p:spTree>
    <p:extLst>
      <p:ext uri="{BB962C8B-B14F-4D97-AF65-F5344CB8AC3E}">
        <p14:creationId xmlns:p14="http://schemas.microsoft.com/office/powerpoint/2010/main" val="17894649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Stereotypes</a:t>
            </a:r>
            <a:endParaRPr lang="en-US" dirty="0"/>
          </a:p>
        </p:txBody>
      </p:sp>
      <p:sp>
        <p:nvSpPr>
          <p:cNvPr id="3" name="Content Placeholder 2"/>
          <p:cNvSpPr>
            <a:spLocks noGrp="1"/>
          </p:cNvSpPr>
          <p:nvPr>
            <p:ph idx="1"/>
          </p:nvPr>
        </p:nvSpPr>
        <p:spPr/>
        <p:txBody>
          <a:bodyPr>
            <a:normAutofit/>
          </a:bodyPr>
          <a:lstStyle/>
          <a:p>
            <a:pPr marL="228600" lvl="1">
              <a:spcBef>
                <a:spcPts val="2000"/>
              </a:spcBef>
              <a:buClr>
                <a:schemeClr val="accent1"/>
              </a:buClr>
            </a:pPr>
            <a:r>
              <a:rPr lang="en-US" sz="2000" dirty="0"/>
              <a:t>Stereotypes </a:t>
            </a:r>
            <a:r>
              <a:rPr lang="en-US" sz="2000" dirty="0" smtClean="0"/>
              <a:t>are </a:t>
            </a:r>
            <a:r>
              <a:rPr lang="en-US" sz="2000" dirty="0"/>
              <a:t>rigid </a:t>
            </a:r>
            <a:r>
              <a:rPr lang="en-US" sz="2000" dirty="0" smtClean="0"/>
              <a:t>that </a:t>
            </a:r>
            <a:r>
              <a:rPr lang="en-US" sz="2000" dirty="0"/>
              <a:t>even in the face of contrary evidence, we are unwilling to consider that they may be wrong</a:t>
            </a:r>
            <a:r>
              <a:rPr lang="en-US" sz="2000" dirty="0" smtClean="0"/>
              <a:t>.</a:t>
            </a:r>
          </a:p>
          <a:p>
            <a:r>
              <a:rPr lang="en-US" dirty="0" smtClean="0"/>
              <a:t>Stereotypes </a:t>
            </a:r>
            <a:r>
              <a:rPr lang="en-US" dirty="0"/>
              <a:t>have three common characteristics (Aguilar, L.C., 2006)</a:t>
            </a:r>
            <a:r>
              <a:rPr lang="en-US" dirty="0" smtClean="0"/>
              <a:t>:</a:t>
            </a:r>
            <a:endParaRPr lang="en-US" dirty="0"/>
          </a:p>
          <a:p>
            <a:pPr lvl="1"/>
            <a:r>
              <a:rPr lang="en-US" dirty="0"/>
              <a:t>1. Stereotypes are applied to all members of a certain group.</a:t>
            </a:r>
          </a:p>
          <a:p>
            <a:pPr lvl="1"/>
            <a:r>
              <a:rPr lang="en-US" dirty="0"/>
              <a:t>2. Stereotypes are a </a:t>
            </a:r>
            <a:r>
              <a:rPr lang="en-US" dirty="0" smtClean="0"/>
              <a:t>judgment.</a:t>
            </a:r>
            <a:endParaRPr lang="en-US" dirty="0"/>
          </a:p>
          <a:p>
            <a:pPr lvl="1"/>
            <a:r>
              <a:rPr lang="en-US" dirty="0"/>
              <a:t>3. Stereotypes are </a:t>
            </a:r>
            <a:r>
              <a:rPr lang="en-US" dirty="0" smtClean="0"/>
              <a:t>inflexible.</a:t>
            </a:r>
          </a:p>
          <a:p>
            <a:pPr marL="228600" lvl="1" indent="0">
              <a:buNone/>
            </a:pPr>
            <a:endParaRPr lang="en-US" dirty="0" smtClean="0"/>
          </a:p>
          <a:p>
            <a:pPr lvl="1"/>
            <a:endParaRPr lang="en-US" dirty="0"/>
          </a:p>
        </p:txBody>
      </p:sp>
    </p:spTree>
    <p:extLst>
      <p:ext uri="{BB962C8B-B14F-4D97-AF65-F5344CB8AC3E}">
        <p14:creationId xmlns:p14="http://schemas.microsoft.com/office/powerpoint/2010/main" val="38385591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Stereotypes</a:t>
            </a:r>
            <a:endParaRPr lang="en-US" dirty="0"/>
          </a:p>
        </p:txBody>
      </p:sp>
      <p:sp>
        <p:nvSpPr>
          <p:cNvPr id="3" name="Content Placeholder 2"/>
          <p:cNvSpPr>
            <a:spLocks noGrp="1"/>
          </p:cNvSpPr>
          <p:nvPr>
            <p:ph idx="1"/>
          </p:nvPr>
        </p:nvSpPr>
        <p:spPr/>
        <p:txBody>
          <a:bodyPr>
            <a:normAutofit fontScale="92500" lnSpcReduction="10000"/>
          </a:bodyPr>
          <a:lstStyle/>
          <a:p>
            <a:r>
              <a:rPr lang="en-US" dirty="0"/>
              <a:t>Stereotypes are found in many different forms. Aguilar (2006) identified the following ways in which we might encounter stereotypes:</a:t>
            </a:r>
          </a:p>
          <a:p>
            <a:pPr lvl="1"/>
            <a:r>
              <a:rPr lang="en-US" dirty="0"/>
              <a:t>Jokes</a:t>
            </a:r>
          </a:p>
          <a:p>
            <a:pPr lvl="1"/>
            <a:r>
              <a:rPr lang="en-US" dirty="0"/>
              <a:t>Name calling</a:t>
            </a:r>
          </a:p>
          <a:p>
            <a:pPr lvl="1"/>
            <a:r>
              <a:rPr lang="en-US" dirty="0"/>
              <a:t>Oversimplified statement (“all ______ are_______”)</a:t>
            </a:r>
          </a:p>
          <a:p>
            <a:pPr lvl="1"/>
            <a:r>
              <a:rPr lang="en-US" dirty="0"/>
              <a:t>Stereotypical descriptions (“dumb jock”)</a:t>
            </a:r>
          </a:p>
          <a:p>
            <a:pPr lvl="1"/>
            <a:r>
              <a:rPr lang="en-US" dirty="0"/>
              <a:t>Personal assumptions (i.e. assuming that a man does not raise his children)</a:t>
            </a:r>
          </a:p>
          <a:p>
            <a:pPr lvl="1"/>
            <a:r>
              <a:rPr lang="en-US" dirty="0"/>
              <a:t>Spokesperson syndrome (“share the black perspective with us”)</a:t>
            </a:r>
          </a:p>
          <a:p>
            <a:pPr lvl="1"/>
            <a:r>
              <a:rPr lang="en-US" dirty="0"/>
              <a:t>Descriptors that evoke stereotypes because they are the opposite of an existing stereotype (“a hard-working young person”)</a:t>
            </a:r>
          </a:p>
          <a:p>
            <a:pPr lvl="1"/>
            <a:r>
              <a:rPr lang="en-US" dirty="0"/>
              <a:t>“Statistical” stereotyping (“statistics show that ______ are more likely to ______)</a:t>
            </a:r>
          </a:p>
          <a:p>
            <a:endParaRPr lang="en-US" dirty="0"/>
          </a:p>
        </p:txBody>
      </p:sp>
    </p:spTree>
    <p:extLst>
      <p:ext uri="{BB962C8B-B14F-4D97-AF65-F5344CB8AC3E}">
        <p14:creationId xmlns:p14="http://schemas.microsoft.com/office/powerpoint/2010/main" val="13992026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does this affect my child?</a:t>
            </a:r>
            <a:endParaRPr lang="en-US" dirty="0"/>
          </a:p>
        </p:txBody>
      </p:sp>
      <p:sp>
        <p:nvSpPr>
          <p:cNvPr id="3" name="Content Placeholder 2"/>
          <p:cNvSpPr>
            <a:spLocks noGrp="1"/>
          </p:cNvSpPr>
          <p:nvPr>
            <p:ph idx="1"/>
          </p:nvPr>
        </p:nvSpPr>
        <p:spPr/>
        <p:txBody>
          <a:bodyPr>
            <a:normAutofit fontScale="92500"/>
          </a:bodyPr>
          <a:lstStyle/>
          <a:p>
            <a:r>
              <a:rPr lang="en-US" dirty="0"/>
              <a:t>Essentially, parents need to be aware of how stereotypes and their child’s racial identity development status can affect their academic achievement.  </a:t>
            </a:r>
            <a:r>
              <a:rPr lang="en-US" dirty="0" smtClean="0"/>
              <a:t>Parents </a:t>
            </a:r>
            <a:r>
              <a:rPr lang="en-US" dirty="0"/>
              <a:t>need to be aware of the multitude of stereotypes their children are exposed to so that they can discuss and challenge those stereotypes.  </a:t>
            </a:r>
          </a:p>
          <a:p>
            <a:r>
              <a:rPr lang="en-US" dirty="0"/>
              <a:t>Stereotype threat is the phenomenon whereby individuals perform more poorly on a task when they are reminded that they belong to a group that stereotypically does poorly on that task (i.e. men are challenged by emotions, women struggle with math, Black students do not perform as well as their White peers).  </a:t>
            </a:r>
            <a:endParaRPr lang="en-US" dirty="0" smtClean="0"/>
          </a:p>
          <a:p>
            <a:pPr lvl="1"/>
            <a:r>
              <a:rPr lang="en-US" dirty="0" smtClean="0"/>
              <a:t>Stereotype </a:t>
            </a:r>
            <a:r>
              <a:rPr lang="en-US" dirty="0"/>
              <a:t>threat is used to help explain the achievement gap that exists between White students and students of color (</a:t>
            </a:r>
            <a:r>
              <a:rPr lang="en-US" dirty="0" err="1"/>
              <a:t>Atler</a:t>
            </a:r>
            <a:r>
              <a:rPr lang="en-US" dirty="0"/>
              <a:t> et al, 2010)</a:t>
            </a:r>
            <a:r>
              <a:rPr lang="en-US" dirty="0" smtClean="0"/>
              <a:t>.</a:t>
            </a:r>
            <a:endParaRPr lang="en-US" dirty="0"/>
          </a:p>
        </p:txBody>
      </p:sp>
    </p:spTree>
    <p:extLst>
      <p:ext uri="{BB962C8B-B14F-4D97-AF65-F5344CB8AC3E}">
        <p14:creationId xmlns:p14="http://schemas.microsoft.com/office/powerpoint/2010/main" val="31919961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Stereotype Threat</a:t>
            </a:r>
            <a:endParaRPr lang="en-US" dirty="0"/>
          </a:p>
        </p:txBody>
      </p:sp>
      <p:sp>
        <p:nvSpPr>
          <p:cNvPr id="3" name="Content Placeholder 2"/>
          <p:cNvSpPr>
            <a:spLocks noGrp="1"/>
          </p:cNvSpPr>
          <p:nvPr>
            <p:ph idx="1"/>
          </p:nvPr>
        </p:nvSpPr>
        <p:spPr/>
        <p:txBody>
          <a:bodyPr>
            <a:normAutofit/>
          </a:bodyPr>
          <a:lstStyle/>
          <a:p>
            <a:r>
              <a:rPr lang="en-US" dirty="0" err="1"/>
              <a:t>Atler</a:t>
            </a:r>
            <a:r>
              <a:rPr lang="en-US" dirty="0"/>
              <a:t> et al (2010) studied this phenomenon with children in North Carolina.  </a:t>
            </a:r>
            <a:endParaRPr lang="en-US" dirty="0" smtClean="0"/>
          </a:p>
          <a:p>
            <a:pPr lvl="1"/>
            <a:r>
              <a:rPr lang="en-US" dirty="0" smtClean="0"/>
              <a:t>Children </a:t>
            </a:r>
            <a:r>
              <a:rPr lang="en-US" dirty="0"/>
              <a:t>in the study performed worse on the mathematics questions when they were asked to identify their racial identity prior to taking the exam; when they were asked to identify their racial identity after the exam there was no effect.    </a:t>
            </a:r>
            <a:endParaRPr lang="en-US" dirty="0" smtClean="0"/>
          </a:p>
          <a:p>
            <a:pPr lvl="1"/>
            <a:r>
              <a:rPr lang="en-US" dirty="0" smtClean="0"/>
              <a:t>The </a:t>
            </a:r>
            <a:r>
              <a:rPr lang="en-US" dirty="0"/>
              <a:t>study further compared these students to a group of students who were asked to identify their racial identity prior to the exam, only this time it was framed as a “stereotype challenge” (the test was designed to help them learn) - these students performed just as well on the exam as those students who were not asked about their racial identity prior to the exam.  </a:t>
            </a:r>
          </a:p>
          <a:p>
            <a:endParaRPr lang="en-US" dirty="0"/>
          </a:p>
        </p:txBody>
      </p:sp>
    </p:spTree>
    <p:extLst>
      <p:ext uri="{BB962C8B-B14F-4D97-AF65-F5344CB8AC3E}">
        <p14:creationId xmlns:p14="http://schemas.microsoft.com/office/powerpoint/2010/main" val="41321951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“Acting White” Phenomenon</a:t>
            </a:r>
            <a:endParaRPr lang="en-US" dirty="0"/>
          </a:p>
        </p:txBody>
      </p:sp>
      <p:sp>
        <p:nvSpPr>
          <p:cNvPr id="3" name="Content Placeholder 2"/>
          <p:cNvSpPr>
            <a:spLocks noGrp="1"/>
          </p:cNvSpPr>
          <p:nvPr>
            <p:ph idx="1"/>
          </p:nvPr>
        </p:nvSpPr>
        <p:spPr/>
        <p:txBody>
          <a:bodyPr>
            <a:normAutofit/>
          </a:bodyPr>
          <a:lstStyle/>
          <a:p>
            <a:r>
              <a:rPr lang="en-US" dirty="0"/>
              <a:t>“Acting white” is something that has been widely discussed and researched, because it is associated with a detrimental effect on academic achievement for students of color.  </a:t>
            </a:r>
            <a:endParaRPr lang="en-US" dirty="0" smtClean="0"/>
          </a:p>
          <a:p>
            <a:r>
              <a:rPr lang="en-US" dirty="0" smtClean="0"/>
              <a:t>This tends to go along with the stage of racial identity development when children reject the dominant culture and anything associated with it.  In this case, they do not want to do anything that could be implied as “acting white”</a:t>
            </a:r>
          </a:p>
          <a:p>
            <a:r>
              <a:rPr lang="en-US" dirty="0" smtClean="0"/>
              <a:t>This matters in a school setting because it can hinder your child’s academic success!</a:t>
            </a:r>
            <a:endParaRPr lang="en-US" dirty="0"/>
          </a:p>
        </p:txBody>
      </p:sp>
    </p:spTree>
    <p:extLst>
      <p:ext uri="{BB962C8B-B14F-4D97-AF65-F5344CB8AC3E}">
        <p14:creationId xmlns:p14="http://schemas.microsoft.com/office/powerpoint/2010/main" val="15198925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 Into…</a:t>
            </a:r>
            <a:endParaRPr lang="en-US" dirty="0"/>
          </a:p>
        </p:txBody>
      </p:sp>
      <p:sp>
        <p:nvSpPr>
          <p:cNvPr id="3" name="Content Placeholder 2"/>
          <p:cNvSpPr>
            <a:spLocks noGrp="1"/>
          </p:cNvSpPr>
          <p:nvPr>
            <p:ph idx="1"/>
          </p:nvPr>
        </p:nvSpPr>
        <p:spPr/>
        <p:txBody>
          <a:bodyPr>
            <a:normAutofit lnSpcReduction="10000"/>
          </a:bodyPr>
          <a:lstStyle/>
          <a:p>
            <a:endParaRPr lang="en-US" dirty="0"/>
          </a:p>
          <a:p>
            <a:endParaRPr lang="en-US" dirty="0" smtClean="0"/>
          </a:p>
          <a:p>
            <a:endParaRPr lang="en-US" dirty="0" smtClean="0"/>
          </a:p>
          <a:p>
            <a:endParaRPr lang="en-US" dirty="0"/>
          </a:p>
          <a:p>
            <a:endParaRPr lang="en-US" dirty="0" smtClean="0"/>
          </a:p>
          <a:p>
            <a:endParaRPr lang="en-US" dirty="0"/>
          </a:p>
          <a:p>
            <a:endParaRPr lang="en-US" dirty="0" smtClean="0"/>
          </a:p>
          <a:p>
            <a:r>
              <a:rPr lang="en-US" dirty="0" smtClean="0"/>
              <a:t>http</a:t>
            </a:r>
            <a:r>
              <a:rPr lang="en-US" dirty="0"/>
              <a:t>://</a:t>
            </a:r>
            <a:r>
              <a:rPr lang="en-US" dirty="0" err="1"/>
              <a:t>www.youtube.com</a:t>
            </a:r>
            <a:r>
              <a:rPr lang="en-US" dirty="0"/>
              <a:t>/</a:t>
            </a:r>
            <a:r>
              <a:rPr lang="en-US" dirty="0" err="1"/>
              <a:t>watch?v</a:t>
            </a:r>
            <a:r>
              <a:rPr lang="en-US" dirty="0"/>
              <a:t>=mf-aj3iHFYE</a:t>
            </a:r>
          </a:p>
        </p:txBody>
      </p:sp>
      <p:pic>
        <p:nvPicPr>
          <p:cNvPr id="6" name="Picture 5" descr="racial_identity.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25474" y="1600200"/>
            <a:ext cx="5416097" cy="3535508"/>
          </a:xfrm>
          <a:prstGeom prst="rect">
            <a:avLst/>
          </a:prstGeom>
        </p:spPr>
      </p:pic>
    </p:spTree>
    <p:extLst>
      <p:ext uri="{BB962C8B-B14F-4D97-AF65-F5344CB8AC3E}">
        <p14:creationId xmlns:p14="http://schemas.microsoft.com/office/powerpoint/2010/main" val="8013103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“Acting White” Phenomenon</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What is “acting white”?</a:t>
            </a:r>
          </a:p>
          <a:p>
            <a:pPr lvl="1"/>
            <a:r>
              <a:rPr lang="en-US" b="1" dirty="0" smtClean="0"/>
              <a:t>Speech</a:t>
            </a:r>
            <a:r>
              <a:rPr lang="en-US" dirty="0"/>
              <a:t>: “talking proper”, not using slang, using “big” words, enunciating, saying Spanish names with English accents</a:t>
            </a:r>
          </a:p>
          <a:p>
            <a:pPr lvl="1"/>
            <a:r>
              <a:rPr lang="en-US" b="1" dirty="0"/>
              <a:t>Music</a:t>
            </a:r>
            <a:r>
              <a:rPr lang="en-US" dirty="0"/>
              <a:t>: listening to “white” music, classical music, heavy metal, or rock music</a:t>
            </a:r>
          </a:p>
          <a:p>
            <a:pPr lvl="1"/>
            <a:r>
              <a:rPr lang="en-US" b="1" dirty="0"/>
              <a:t>Clothing</a:t>
            </a:r>
            <a:r>
              <a:rPr lang="en-US" dirty="0"/>
              <a:t>: tennis shoes, “preppy” style, ties, penny loafers</a:t>
            </a:r>
          </a:p>
          <a:p>
            <a:pPr lvl="1"/>
            <a:r>
              <a:rPr lang="en-US" b="1" dirty="0"/>
              <a:t>School</a:t>
            </a:r>
            <a:r>
              <a:rPr lang="en-US" dirty="0"/>
              <a:t>: “sucking up” to teachers, working “up to your potential”, get good grades, </a:t>
            </a:r>
            <a:r>
              <a:rPr lang="en-US" dirty="0" smtClean="0"/>
              <a:t>doing </a:t>
            </a:r>
            <a:r>
              <a:rPr lang="en-US" dirty="0"/>
              <a:t>your work, </a:t>
            </a:r>
            <a:r>
              <a:rPr lang="en-US" dirty="0" smtClean="0"/>
              <a:t>being </a:t>
            </a:r>
            <a:r>
              <a:rPr lang="en-US" dirty="0"/>
              <a:t>neat/organized</a:t>
            </a:r>
          </a:p>
          <a:p>
            <a:pPr lvl="1"/>
            <a:r>
              <a:rPr lang="en-US" b="1" dirty="0"/>
              <a:t>Other</a:t>
            </a:r>
            <a:r>
              <a:rPr lang="en-US" dirty="0"/>
              <a:t>: dating white </a:t>
            </a:r>
            <a:r>
              <a:rPr lang="en-US" dirty="0" smtClean="0"/>
              <a:t>people, </a:t>
            </a:r>
            <a:r>
              <a:rPr lang="en-US" dirty="0"/>
              <a:t>having white friends or hanging around white people, being stuck up</a:t>
            </a:r>
          </a:p>
          <a:p>
            <a:r>
              <a:rPr lang="en-US" dirty="0"/>
              <a:t>There is a perception that students who “act white” are giving up a part of their ethnicity.</a:t>
            </a:r>
          </a:p>
          <a:p>
            <a:r>
              <a:rPr lang="en-US" dirty="0"/>
              <a:t>The accusations of “acting white” change with the school demographics - students at predominately white schools generally do not face these accusations from peers simply because there are not many minority peers to make the accusations.</a:t>
            </a:r>
          </a:p>
          <a:p>
            <a:endParaRPr lang="en-US" dirty="0"/>
          </a:p>
        </p:txBody>
      </p:sp>
    </p:spTree>
    <p:extLst>
      <p:ext uri="{BB962C8B-B14F-4D97-AF65-F5344CB8AC3E}">
        <p14:creationId xmlns:p14="http://schemas.microsoft.com/office/powerpoint/2010/main" val="39063870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parents can help</a:t>
            </a:r>
            <a:endParaRPr lang="en-US" dirty="0"/>
          </a:p>
        </p:txBody>
      </p:sp>
      <p:sp>
        <p:nvSpPr>
          <p:cNvPr id="3" name="Content Placeholder 2"/>
          <p:cNvSpPr>
            <a:spLocks noGrp="1"/>
          </p:cNvSpPr>
          <p:nvPr>
            <p:ph idx="1"/>
          </p:nvPr>
        </p:nvSpPr>
        <p:spPr/>
        <p:txBody>
          <a:bodyPr>
            <a:normAutofit fontScale="85000" lnSpcReduction="10000"/>
          </a:bodyPr>
          <a:lstStyle/>
          <a:p>
            <a:r>
              <a:rPr lang="en-US" dirty="0"/>
              <a:t>Racial Socialization:  How parents pass on information, values, and perspective about  race and ethnicity.</a:t>
            </a:r>
          </a:p>
          <a:p>
            <a:r>
              <a:rPr lang="en-US" dirty="0"/>
              <a:t>Research has found that when parents transmit high levels of cultural pride to their children, children have reduced anxiety and are better equipped at coping with discrimination and racial inequities.  </a:t>
            </a:r>
          </a:p>
          <a:p>
            <a:r>
              <a:rPr lang="en-US" dirty="0"/>
              <a:t>Practices that promote racial socialization:  </a:t>
            </a:r>
          </a:p>
          <a:p>
            <a:r>
              <a:rPr lang="en-US" dirty="0"/>
              <a:t>Spirituality and religious coping</a:t>
            </a:r>
          </a:p>
          <a:p>
            <a:r>
              <a:rPr lang="en-US" dirty="0"/>
              <a:t>Extended family caring</a:t>
            </a:r>
          </a:p>
          <a:p>
            <a:r>
              <a:rPr lang="en-US" dirty="0"/>
              <a:t>Cultural pride reinforcement (history and culture)</a:t>
            </a:r>
          </a:p>
          <a:p>
            <a:r>
              <a:rPr lang="en-US" dirty="0"/>
              <a:t>Racial awareness teaching</a:t>
            </a:r>
          </a:p>
        </p:txBody>
      </p:sp>
    </p:spTree>
    <p:extLst>
      <p:ext uri="{BB962C8B-B14F-4D97-AF65-F5344CB8AC3E}">
        <p14:creationId xmlns:p14="http://schemas.microsoft.com/office/powerpoint/2010/main" val="11878844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parents can help</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Parents </a:t>
            </a:r>
            <a:r>
              <a:rPr lang="en-US" dirty="0"/>
              <a:t>can help the children maintain a high level of self-esteem by:</a:t>
            </a:r>
          </a:p>
          <a:p>
            <a:pPr lvl="1"/>
            <a:r>
              <a:rPr lang="en-US" dirty="0"/>
              <a:t>Increasing racial socialization through educating your child about history, culture, and positive racial pride messages.</a:t>
            </a:r>
          </a:p>
          <a:p>
            <a:pPr lvl="1"/>
            <a:r>
              <a:rPr lang="en-US" dirty="0"/>
              <a:t>Preparing your child to deal with racial bias.  Interesting, too little emphasis on discrimination reduces self-esteem as does too MUCH emphasis on racial discrimination.  Too much emphasis on discrimination teaches children that their race negates effort.</a:t>
            </a:r>
          </a:p>
          <a:p>
            <a:r>
              <a:rPr lang="en-US" dirty="0"/>
              <a:t>Affinity Groups -  Based in schools, allows students of color to:</a:t>
            </a:r>
          </a:p>
          <a:p>
            <a:pPr lvl="1"/>
            <a:r>
              <a:rPr lang="en-US" dirty="0"/>
              <a:t> Meet and discuss topics of race, identity, and diversity.</a:t>
            </a:r>
          </a:p>
          <a:p>
            <a:pPr lvl="1"/>
            <a:r>
              <a:rPr lang="en-US" dirty="0"/>
              <a:t>Facilitate positive identity exploration, self-awareness, pride, and self-esteem through books, games, discussion, and structured play activities that connect students to each other.</a:t>
            </a:r>
          </a:p>
          <a:p>
            <a:pPr lvl="1"/>
            <a:r>
              <a:rPr lang="en-US" dirty="0"/>
              <a:t>Develop accurate language &amp; vocabulary to describe themselves and others.</a:t>
            </a:r>
          </a:p>
          <a:p>
            <a:pPr lvl="1"/>
            <a:r>
              <a:rPr lang="en-US" dirty="0"/>
              <a:t>Encourage and develop leadership skills.</a:t>
            </a:r>
          </a:p>
          <a:p>
            <a:pPr lvl="1"/>
            <a:r>
              <a:rPr lang="en-US" dirty="0"/>
              <a:t>Develop accurate language and vocabulary to describe themselves and others.</a:t>
            </a:r>
          </a:p>
          <a:p>
            <a:pPr lvl="1"/>
            <a:r>
              <a:rPr lang="en-US" dirty="0"/>
              <a:t> Increase the school’s ability to recruit and retain families and teachers of color.</a:t>
            </a:r>
          </a:p>
          <a:p>
            <a:pPr lvl="1"/>
            <a:r>
              <a:rPr lang="en-US" dirty="0"/>
              <a:t>The purpose of the affinity group is to provide a majority experience for students regularly who are in the minority at school. </a:t>
            </a:r>
          </a:p>
        </p:txBody>
      </p:sp>
    </p:spTree>
    <p:extLst>
      <p:ext uri="{BB962C8B-B14F-4D97-AF65-F5344CB8AC3E}">
        <p14:creationId xmlns:p14="http://schemas.microsoft.com/office/powerpoint/2010/main" val="309529305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Broaching...</a:t>
            </a:r>
            <a:br>
              <a:rPr lang="en-US" dirty="0" smtClean="0"/>
            </a:br>
            <a:r>
              <a:rPr lang="en-US" dirty="0" smtClean="0"/>
              <a:t>How and When to Bring Up Race</a:t>
            </a:r>
            <a:endParaRPr lang="en-US" dirty="0"/>
          </a:p>
        </p:txBody>
      </p:sp>
      <p:pic>
        <p:nvPicPr>
          <p:cNvPr id="1026" name="Picture 2"/>
          <p:cNvPicPr>
            <a:picLocks noGrp="1" noChangeAspect="1" noChangeArrowheads="1"/>
          </p:cNvPicPr>
          <p:nvPr>
            <p:ph idx="1"/>
          </p:nvPr>
        </p:nvPicPr>
        <p:blipFill>
          <a:blip r:embed="rId3" cstate="print"/>
          <a:srcRect/>
          <a:stretch>
            <a:fillRect/>
          </a:stretch>
        </p:blipFill>
        <p:spPr bwMode="auto">
          <a:xfrm>
            <a:off x="3362325" y="3139281"/>
            <a:ext cx="1828800" cy="1828800"/>
          </a:xfrm>
          <a:prstGeom prst="rect">
            <a:avLst/>
          </a:prstGeom>
          <a:noFill/>
          <a:ln w="9525">
            <a:noFill/>
            <a:miter lim="800000"/>
            <a:headEnd/>
            <a:tailEnd/>
          </a:ln>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a:t>
            </a:r>
            <a:endParaRPr lang="en-US" dirty="0"/>
          </a:p>
        </p:txBody>
      </p:sp>
      <p:sp>
        <p:nvSpPr>
          <p:cNvPr id="3" name="Content Placeholder 2"/>
          <p:cNvSpPr>
            <a:spLocks noGrp="1"/>
          </p:cNvSpPr>
          <p:nvPr>
            <p:ph sz="half" idx="2"/>
          </p:nvPr>
        </p:nvSpPr>
        <p:spPr>
          <a:xfrm>
            <a:off x="497541" y="2270778"/>
            <a:ext cx="3657600" cy="4108710"/>
          </a:xfrm>
        </p:spPr>
        <p:style>
          <a:lnRef idx="2">
            <a:schemeClr val="accent1"/>
          </a:lnRef>
          <a:fillRef idx="1">
            <a:schemeClr val="lt1"/>
          </a:fillRef>
          <a:effectRef idx="0">
            <a:schemeClr val="accent1"/>
          </a:effectRef>
          <a:fontRef idx="minor">
            <a:schemeClr val="dk1"/>
          </a:fontRef>
        </p:style>
        <p:txBody>
          <a:bodyPr>
            <a:normAutofit fontScale="47500" lnSpcReduction="20000"/>
          </a:bodyPr>
          <a:lstStyle/>
          <a:p>
            <a:r>
              <a:rPr lang="en-US" b="1" dirty="0" smtClean="0">
                <a:hlinkClick r:id="rId3"/>
              </a:rPr>
              <a:t>Race: The Power of an Illusion</a:t>
            </a:r>
            <a:r>
              <a:rPr lang="en-US" dirty="0" smtClean="0"/>
              <a:t/>
            </a:r>
            <a:br>
              <a:rPr lang="en-US" dirty="0" smtClean="0"/>
            </a:br>
            <a:r>
              <a:rPr lang="en-US" dirty="0" smtClean="0"/>
              <a:t>The companion website to California Newsreel’s documentary Race: The Power of an Illusion about race in society, science and history. This site contains many online activities, lesson plans, and informative interviews with anthropologists and other scholars.</a:t>
            </a:r>
          </a:p>
          <a:p>
            <a:r>
              <a:rPr lang="en-US" b="1" dirty="0" smtClean="0">
                <a:hlinkClick r:id="rId4"/>
              </a:rPr>
              <a:t>Matters of Race</a:t>
            </a:r>
            <a:r>
              <a:rPr lang="en-US" dirty="0" smtClean="0"/>
              <a:t/>
            </a:r>
            <a:br>
              <a:rPr lang="en-US" dirty="0" smtClean="0"/>
            </a:br>
            <a:r>
              <a:rPr lang="en-US" dirty="0" smtClean="0"/>
              <a:t>The companion website to the PBS four-part documentary, Matters of Race, on contemporary United States racial identities. The site includes a teacher's guide for using the documentaries.</a:t>
            </a:r>
          </a:p>
          <a:p>
            <a:r>
              <a:rPr lang="en-US" b="1" dirty="0" smtClean="0">
                <a:hlinkClick r:id="rId5"/>
              </a:rPr>
              <a:t>Slavery in New York</a:t>
            </a:r>
            <a:r>
              <a:rPr lang="en-US" dirty="0" smtClean="0"/>
              <a:t/>
            </a:r>
            <a:br>
              <a:rPr lang="en-US" dirty="0" smtClean="0"/>
            </a:br>
            <a:r>
              <a:rPr lang="en-US" dirty="0" smtClean="0"/>
              <a:t>The website for the popular New York Historical Society exhibit, Slavery in New York. The site includes an educator's guide and other downloadable classroom resources.</a:t>
            </a:r>
          </a:p>
          <a:p>
            <a:r>
              <a:rPr lang="en-US" b="1" dirty="0" smtClean="0">
                <a:hlinkClick r:id="rId6"/>
              </a:rPr>
              <a:t>Is Race "Real"</a:t>
            </a:r>
            <a:r>
              <a:rPr lang="en-US" dirty="0" smtClean="0"/>
              <a:t/>
            </a:r>
            <a:br>
              <a:rPr lang="en-US" dirty="0" smtClean="0"/>
            </a:br>
            <a:r>
              <a:rPr lang="en-US" dirty="0" smtClean="0"/>
              <a:t>The website contains a series of short essays on race by leading researchers. The essays were commissioned by the Social Science Research Council.</a:t>
            </a:r>
          </a:p>
          <a:p>
            <a:pPr>
              <a:lnSpc>
                <a:spcPct val="120000"/>
              </a:lnSpc>
              <a:spcBef>
                <a:spcPts val="0"/>
              </a:spcBef>
            </a:pPr>
            <a:endParaRPr lang="en-US" b="1" u="sng" dirty="0" smtClean="0">
              <a:solidFill>
                <a:schemeClr val="accent1">
                  <a:lumMod val="60000"/>
                  <a:lumOff val="40000"/>
                </a:schemeClr>
              </a:solidFill>
            </a:endParaRPr>
          </a:p>
          <a:p>
            <a:pPr>
              <a:lnSpc>
                <a:spcPct val="120000"/>
              </a:lnSpc>
              <a:spcBef>
                <a:spcPts val="0"/>
              </a:spcBef>
            </a:pPr>
            <a:r>
              <a:rPr lang="en-US" b="1" u="sng" dirty="0" smtClean="0">
                <a:solidFill>
                  <a:schemeClr val="accent1">
                    <a:lumMod val="60000"/>
                    <a:lumOff val="40000"/>
                  </a:schemeClr>
                </a:solidFill>
              </a:rPr>
              <a:t>Understanding Race</a:t>
            </a:r>
          </a:p>
          <a:p>
            <a:pPr>
              <a:lnSpc>
                <a:spcPct val="120000"/>
              </a:lnSpc>
              <a:spcBef>
                <a:spcPts val="0"/>
              </a:spcBef>
              <a:buNone/>
            </a:pPr>
            <a:r>
              <a:rPr lang="en-US" dirty="0" smtClean="0"/>
              <a:t>        The exhibition RACE: Are we so different? brings together the everyday experience of living with race, its history as an idea, the role of science in that history, and the findings of contemporary science that are challenging its foundations.</a:t>
            </a:r>
          </a:p>
          <a:p>
            <a:endParaRPr lang="en-US" dirty="0" smtClean="0"/>
          </a:p>
          <a:p>
            <a:endParaRPr lang="en-US" dirty="0" smtClean="0"/>
          </a:p>
          <a:p>
            <a:endParaRPr lang="en-US" dirty="0" smtClean="0"/>
          </a:p>
          <a:p>
            <a:endParaRPr lang="en-US" b="1" dirty="0" smtClean="0">
              <a:hlinkClick r:id="rId3"/>
            </a:endParaRPr>
          </a:p>
          <a:p>
            <a:pPr>
              <a:buNone/>
            </a:pPr>
            <a:endParaRPr lang="en-US" dirty="0" smtClean="0">
              <a:solidFill>
                <a:schemeClr val="bg2">
                  <a:lumMod val="50000"/>
                </a:schemeClr>
              </a:solidFill>
              <a:hlinkClick r:id="rId7"/>
            </a:endParaRPr>
          </a:p>
          <a:p>
            <a:endParaRPr lang="en-US" dirty="0" smtClean="0">
              <a:solidFill>
                <a:schemeClr val="bg2">
                  <a:lumMod val="50000"/>
                </a:schemeClr>
              </a:solidFill>
              <a:latin typeface="Gill Sans MT" pitchFamily="34" charset="0"/>
              <a:hlinkClick r:id="rId7"/>
            </a:endParaRPr>
          </a:p>
          <a:p>
            <a:endParaRPr lang="en-US" dirty="0"/>
          </a:p>
        </p:txBody>
      </p:sp>
      <p:sp>
        <p:nvSpPr>
          <p:cNvPr id="4" name="Content Placeholder 3"/>
          <p:cNvSpPr>
            <a:spLocks noGrp="1"/>
          </p:cNvSpPr>
          <p:nvPr>
            <p:ph sz="quarter" idx="4"/>
          </p:nvPr>
        </p:nvSpPr>
        <p:spPr>
          <a:xfrm>
            <a:off x="4397187" y="2270778"/>
            <a:ext cx="3657600" cy="4108710"/>
          </a:xfrm>
        </p:spPr>
        <p:txBody>
          <a:bodyPr>
            <a:normAutofit/>
          </a:bodyPr>
          <a:lstStyle/>
          <a:p>
            <a:pPr>
              <a:spcBef>
                <a:spcPts val="0"/>
              </a:spcBef>
            </a:pPr>
            <a:r>
              <a:rPr lang="en-US" dirty="0" smtClean="0"/>
              <a:t>For Parents:  </a:t>
            </a:r>
          </a:p>
          <a:p>
            <a:pPr>
              <a:spcBef>
                <a:spcPts val="0"/>
              </a:spcBef>
              <a:buNone/>
            </a:pPr>
            <a:r>
              <a:rPr lang="en-US" i="1" dirty="0" smtClean="0"/>
              <a:t> Why are all the Black Kids Sitting Together in the Cafeteria?</a:t>
            </a:r>
          </a:p>
          <a:p>
            <a:pPr>
              <a:spcBef>
                <a:spcPts val="0"/>
              </a:spcBef>
              <a:buNone/>
            </a:pPr>
            <a:r>
              <a:rPr lang="en-US" dirty="0" smtClean="0"/>
              <a:t>     By:  Beverly Daniel Tatum</a:t>
            </a:r>
          </a:p>
          <a:p>
            <a:pPr>
              <a:buNone/>
            </a:pPr>
            <a:r>
              <a:rPr lang="en-US" dirty="0" smtClean="0"/>
              <a:t>For Children:</a:t>
            </a:r>
          </a:p>
          <a:p>
            <a:pPr>
              <a:buNone/>
            </a:pPr>
            <a:r>
              <a:rPr lang="en-US" dirty="0" smtClean="0">
                <a:hlinkClick r:id="rId8"/>
              </a:rPr>
              <a:t>Chapel Hill-Carrboro City Schools</a:t>
            </a:r>
            <a:endParaRPr lang="en-US" dirty="0" smtClean="0"/>
          </a:p>
          <a:p>
            <a:pPr>
              <a:buNone/>
            </a:pPr>
            <a:endParaRPr lang="en-US" dirty="0"/>
          </a:p>
        </p:txBody>
      </p:sp>
      <p:sp>
        <p:nvSpPr>
          <p:cNvPr id="5" name="Text Placeholder 4"/>
          <p:cNvSpPr>
            <a:spLocks noGrp="1"/>
          </p:cNvSpPr>
          <p:nvPr>
            <p:ph type="body" idx="1"/>
          </p:nvPr>
        </p:nvSpPr>
        <p:spPr>
          <a:xfrm>
            <a:off x="498474" y="1748118"/>
            <a:ext cx="3657600" cy="322729"/>
          </a:xfrm>
        </p:spPr>
        <p:txBody>
          <a:bodyPr/>
          <a:lstStyle/>
          <a:p>
            <a:r>
              <a:rPr lang="en-US" dirty="0" smtClean="0"/>
              <a:t>Websites</a:t>
            </a:r>
            <a:endParaRPr lang="en-US" dirty="0"/>
          </a:p>
        </p:txBody>
      </p:sp>
      <p:sp>
        <p:nvSpPr>
          <p:cNvPr id="6" name="Text Placeholder 5"/>
          <p:cNvSpPr>
            <a:spLocks noGrp="1"/>
          </p:cNvSpPr>
          <p:nvPr>
            <p:ph type="body" sz="quarter" idx="3"/>
          </p:nvPr>
        </p:nvSpPr>
        <p:spPr>
          <a:xfrm>
            <a:off x="4397187" y="1748118"/>
            <a:ext cx="3657600" cy="322729"/>
          </a:xfrm>
        </p:spPr>
        <p:txBody>
          <a:bodyPr/>
          <a:lstStyle/>
          <a:p>
            <a:r>
              <a:rPr lang="en-US" dirty="0" smtClean="0"/>
              <a:t>Books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Definition…</a:t>
            </a:r>
            <a:endParaRPr lang="en-US" dirty="0"/>
          </a:p>
        </p:txBody>
      </p:sp>
      <p:sp>
        <p:nvSpPr>
          <p:cNvPr id="3" name="Content Placeholder 2"/>
          <p:cNvSpPr>
            <a:spLocks noGrp="1"/>
          </p:cNvSpPr>
          <p:nvPr>
            <p:ph idx="1"/>
          </p:nvPr>
        </p:nvSpPr>
        <p:spPr/>
        <p:txBody>
          <a:bodyPr>
            <a:normAutofit/>
          </a:bodyPr>
          <a:lstStyle/>
          <a:p>
            <a:r>
              <a:rPr lang="en-US" dirty="0"/>
              <a:t>The </a:t>
            </a:r>
            <a:r>
              <a:rPr lang="en-US" b="1" dirty="0"/>
              <a:t>sense of belonging</a:t>
            </a:r>
            <a:r>
              <a:rPr lang="en-US" dirty="0"/>
              <a:t> that an adolescent feels toward a racial or ethnic group as well as the </a:t>
            </a:r>
            <a:r>
              <a:rPr lang="en-US" b="1" dirty="0"/>
              <a:t>significance and qualitative meaning</a:t>
            </a:r>
            <a:r>
              <a:rPr lang="en-US" dirty="0"/>
              <a:t> that the adolescent assigns to that group membership</a:t>
            </a:r>
            <a:r>
              <a:rPr lang="en-US" dirty="0" smtClean="0"/>
              <a:t>.</a:t>
            </a:r>
          </a:p>
          <a:p>
            <a:r>
              <a:rPr lang="en-US" dirty="0" smtClean="0"/>
              <a:t>“</a:t>
            </a:r>
            <a:r>
              <a:rPr lang="en-US" dirty="0"/>
              <a:t>Members of minority groups in a hierarchical multiethnic society like the United States must consider the extent to which they will sustain a </a:t>
            </a:r>
            <a:r>
              <a:rPr lang="en-US" b="1" dirty="0"/>
              <a:t>unique group identity</a:t>
            </a:r>
            <a:r>
              <a:rPr lang="en-US" dirty="0"/>
              <a:t>, identify with characteristics that afford success in the </a:t>
            </a:r>
            <a:r>
              <a:rPr lang="en-US" b="1" dirty="0"/>
              <a:t>dominant society</a:t>
            </a:r>
            <a:r>
              <a:rPr lang="en-US" dirty="0"/>
              <a:t>, and negotiate their </a:t>
            </a:r>
            <a:r>
              <a:rPr lang="en-US" b="1" dirty="0"/>
              <a:t>relationships with others</a:t>
            </a:r>
            <a:r>
              <a:rPr lang="en-US" dirty="0"/>
              <a:t> similarly situated as minorities in relation to the powerful dominant group.” (Wakefield &amp; </a:t>
            </a:r>
            <a:r>
              <a:rPr lang="en-US" dirty="0" err="1"/>
              <a:t>Hudley</a:t>
            </a:r>
            <a:r>
              <a:rPr lang="en-US" dirty="0"/>
              <a:t>, 2007)</a:t>
            </a:r>
            <a:endParaRPr lang="en-US" dirty="0" smtClean="0"/>
          </a:p>
        </p:txBody>
      </p:sp>
    </p:spTree>
    <p:extLst>
      <p:ext uri="{BB962C8B-B14F-4D97-AF65-F5344CB8AC3E}">
        <p14:creationId xmlns:p14="http://schemas.microsoft.com/office/powerpoint/2010/main" val="20893781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 Stages of Racial Identity Development</a:t>
            </a:r>
            <a:endParaRPr lang="en-US" dirty="0"/>
          </a:p>
        </p:txBody>
      </p:sp>
      <p:sp>
        <p:nvSpPr>
          <p:cNvPr id="3" name="Content Placeholder 2"/>
          <p:cNvSpPr>
            <a:spLocks noGrp="1"/>
          </p:cNvSpPr>
          <p:nvPr>
            <p:ph idx="1"/>
          </p:nvPr>
        </p:nvSpPr>
        <p:spPr/>
        <p:txBody>
          <a:bodyPr>
            <a:normAutofit/>
          </a:bodyPr>
          <a:lstStyle/>
          <a:p>
            <a:r>
              <a:rPr lang="en-US" sz="2800" dirty="0" smtClean="0"/>
              <a:t>Conformity</a:t>
            </a:r>
          </a:p>
          <a:p>
            <a:r>
              <a:rPr lang="en-US" sz="2800" dirty="0" smtClean="0"/>
              <a:t>Dissonance</a:t>
            </a:r>
          </a:p>
          <a:p>
            <a:r>
              <a:rPr lang="en-US" sz="2800" dirty="0" smtClean="0"/>
              <a:t>Resistance and Immersion</a:t>
            </a:r>
          </a:p>
          <a:p>
            <a:r>
              <a:rPr lang="en-US" sz="2800" dirty="0" smtClean="0"/>
              <a:t>Introspection</a:t>
            </a:r>
          </a:p>
          <a:p>
            <a:r>
              <a:rPr lang="en-US" sz="2800" dirty="0" smtClean="0"/>
              <a:t>Integrative Awareness</a:t>
            </a:r>
          </a:p>
        </p:txBody>
      </p:sp>
    </p:spTree>
    <p:extLst>
      <p:ext uri="{BB962C8B-B14F-4D97-AF65-F5344CB8AC3E}">
        <p14:creationId xmlns:p14="http://schemas.microsoft.com/office/powerpoint/2010/main" val="30944080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Stage 1</a:t>
            </a:r>
            <a:endParaRPr lang="en-US" dirty="0"/>
          </a:p>
        </p:txBody>
      </p:sp>
      <p:sp>
        <p:nvSpPr>
          <p:cNvPr id="3" name="Content Placeholder 2"/>
          <p:cNvSpPr>
            <a:spLocks noGrp="1"/>
          </p:cNvSpPr>
          <p:nvPr>
            <p:ph idx="1"/>
          </p:nvPr>
        </p:nvSpPr>
        <p:spPr/>
        <p:txBody>
          <a:bodyPr>
            <a:normAutofit/>
          </a:bodyPr>
          <a:lstStyle/>
          <a:p>
            <a:r>
              <a:rPr lang="en-US" sz="2400" dirty="0"/>
              <a:t>Preference for dominant culture’s </a:t>
            </a:r>
            <a:r>
              <a:rPr lang="en-US" sz="2400" dirty="0" smtClean="0"/>
              <a:t>values</a:t>
            </a:r>
          </a:p>
          <a:p>
            <a:r>
              <a:rPr lang="en-US" sz="2400" dirty="0"/>
              <a:t>S</a:t>
            </a:r>
            <a:r>
              <a:rPr lang="en-US" sz="2400" dirty="0" smtClean="0"/>
              <a:t>hares </a:t>
            </a:r>
            <a:r>
              <a:rPr lang="en-US" sz="2400" dirty="0"/>
              <a:t>the majority group’s beliefs and attitudes about the minority </a:t>
            </a:r>
            <a:r>
              <a:rPr lang="en-US" sz="2400" dirty="0" smtClean="0"/>
              <a:t>group</a:t>
            </a:r>
          </a:p>
          <a:p>
            <a:r>
              <a:rPr lang="en-US" sz="2400" dirty="0"/>
              <a:t>S</a:t>
            </a:r>
            <a:r>
              <a:rPr lang="en-US" sz="2400" dirty="0" smtClean="0"/>
              <a:t>trives </a:t>
            </a:r>
            <a:r>
              <a:rPr lang="en-US" sz="2400" dirty="0"/>
              <a:t>for identification with White </a:t>
            </a:r>
            <a:r>
              <a:rPr lang="en-US" sz="2400" dirty="0" smtClean="0"/>
              <a:t>society</a:t>
            </a:r>
          </a:p>
          <a:p>
            <a:r>
              <a:rPr lang="en-US" sz="2400" dirty="0" smtClean="0"/>
              <a:t>Low race salience</a:t>
            </a:r>
            <a:endParaRPr lang="en-US" sz="2400" dirty="0"/>
          </a:p>
        </p:txBody>
      </p:sp>
    </p:spTree>
    <p:extLst>
      <p:ext uri="{BB962C8B-B14F-4D97-AF65-F5344CB8AC3E}">
        <p14:creationId xmlns:p14="http://schemas.microsoft.com/office/powerpoint/2010/main" val="39734896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Stage 2</a:t>
            </a:r>
            <a:endParaRPr lang="en-US" dirty="0"/>
          </a:p>
        </p:txBody>
      </p:sp>
      <p:sp>
        <p:nvSpPr>
          <p:cNvPr id="3" name="Content Placeholder 2"/>
          <p:cNvSpPr>
            <a:spLocks noGrp="1"/>
          </p:cNvSpPr>
          <p:nvPr>
            <p:ph idx="1"/>
          </p:nvPr>
        </p:nvSpPr>
        <p:spPr/>
        <p:txBody>
          <a:bodyPr>
            <a:normAutofit/>
          </a:bodyPr>
          <a:lstStyle/>
          <a:p>
            <a:r>
              <a:rPr lang="en-US" sz="2400" dirty="0"/>
              <a:t>Encounters information or a situation that is incongruent with the dominant culture’s beliefs, attitudes, and/or </a:t>
            </a:r>
            <a:r>
              <a:rPr lang="en-US" sz="2400" dirty="0" smtClean="0"/>
              <a:t>values (racism)</a:t>
            </a:r>
          </a:p>
          <a:p>
            <a:r>
              <a:rPr lang="en-US" sz="2400" dirty="0"/>
              <a:t>C</a:t>
            </a:r>
            <a:r>
              <a:rPr lang="en-US" sz="2400" dirty="0" smtClean="0"/>
              <a:t>onflict </a:t>
            </a:r>
            <a:r>
              <a:rPr lang="en-US" sz="2400" dirty="0"/>
              <a:t>between self-depreciating and self-appreciating </a:t>
            </a:r>
            <a:r>
              <a:rPr lang="en-US" sz="2400" dirty="0" smtClean="0"/>
              <a:t>beliefs</a:t>
            </a:r>
          </a:p>
          <a:p>
            <a:r>
              <a:rPr lang="en-US" sz="2400" dirty="0"/>
              <a:t>A</a:t>
            </a:r>
            <a:r>
              <a:rPr lang="en-US" sz="2400" dirty="0" smtClean="0"/>
              <a:t>spects </a:t>
            </a:r>
            <a:r>
              <a:rPr lang="en-US" sz="2400" dirty="0"/>
              <a:t>of minority culture begin to have </a:t>
            </a:r>
            <a:r>
              <a:rPr lang="en-US" sz="2400" dirty="0" smtClean="0"/>
              <a:t>appeal</a:t>
            </a:r>
          </a:p>
          <a:p>
            <a:r>
              <a:rPr lang="en-US" sz="2400" dirty="0"/>
              <a:t>S</a:t>
            </a:r>
            <a:r>
              <a:rPr lang="en-US" sz="2400" dirty="0" smtClean="0"/>
              <a:t>tereotypes </a:t>
            </a:r>
            <a:r>
              <a:rPr lang="en-US" sz="2400" dirty="0"/>
              <a:t>and the dominant culture are </a:t>
            </a:r>
            <a:r>
              <a:rPr lang="en-US" sz="2400" dirty="0" smtClean="0"/>
              <a:t>questioned</a:t>
            </a:r>
            <a:endParaRPr lang="en-US" sz="2400" dirty="0"/>
          </a:p>
        </p:txBody>
      </p:sp>
    </p:spTree>
    <p:extLst>
      <p:ext uri="{BB962C8B-B14F-4D97-AF65-F5344CB8AC3E}">
        <p14:creationId xmlns:p14="http://schemas.microsoft.com/office/powerpoint/2010/main" val="38748166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Stage 3</a:t>
            </a:r>
            <a:endParaRPr lang="en-US" dirty="0"/>
          </a:p>
        </p:txBody>
      </p:sp>
      <p:sp>
        <p:nvSpPr>
          <p:cNvPr id="3" name="Content Placeholder 2"/>
          <p:cNvSpPr>
            <a:spLocks noGrp="1"/>
          </p:cNvSpPr>
          <p:nvPr>
            <p:ph idx="1"/>
          </p:nvPr>
        </p:nvSpPr>
        <p:spPr/>
        <p:txBody>
          <a:bodyPr>
            <a:normAutofit/>
          </a:bodyPr>
          <a:lstStyle/>
          <a:p>
            <a:r>
              <a:rPr lang="en-US" sz="2400" dirty="0"/>
              <a:t>Embraces minority group’s views and rejects the dominant values of </a:t>
            </a:r>
            <a:r>
              <a:rPr lang="en-US" sz="2400" dirty="0" smtClean="0"/>
              <a:t>society</a:t>
            </a:r>
          </a:p>
          <a:p>
            <a:r>
              <a:rPr lang="en-US" sz="2400" dirty="0"/>
              <a:t>R</a:t>
            </a:r>
            <a:r>
              <a:rPr lang="en-US" sz="2400" dirty="0" smtClean="0"/>
              <a:t>eacts </a:t>
            </a:r>
            <a:r>
              <a:rPr lang="en-US" sz="2400" dirty="0"/>
              <a:t>against White culture and </a:t>
            </a:r>
            <a:r>
              <a:rPr lang="en-US" sz="2400" dirty="0" smtClean="0"/>
              <a:t>standards</a:t>
            </a:r>
          </a:p>
          <a:p>
            <a:r>
              <a:rPr lang="en-US" sz="2400" dirty="0"/>
              <a:t>F</a:t>
            </a:r>
            <a:r>
              <a:rPr lang="en-US" sz="2400" dirty="0" smtClean="0"/>
              <a:t>eelings </a:t>
            </a:r>
            <a:r>
              <a:rPr lang="en-US" sz="2400" dirty="0"/>
              <a:t>of guilt, shame, and anger are </a:t>
            </a:r>
            <a:r>
              <a:rPr lang="en-US" sz="2400" dirty="0" smtClean="0"/>
              <a:t>common </a:t>
            </a:r>
          </a:p>
          <a:p>
            <a:r>
              <a:rPr lang="en-US" sz="2400" dirty="0"/>
              <a:t>D</a:t>
            </a:r>
            <a:r>
              <a:rPr lang="en-US" sz="2400" dirty="0" smtClean="0"/>
              <a:t>evelops </a:t>
            </a:r>
            <a:r>
              <a:rPr lang="en-US" sz="2400" dirty="0"/>
              <a:t>a sense of comradeship with other </a:t>
            </a:r>
            <a:r>
              <a:rPr lang="en-US" sz="2400" dirty="0" smtClean="0"/>
              <a:t>minorities</a:t>
            </a:r>
          </a:p>
          <a:p>
            <a:r>
              <a:rPr lang="en-US" sz="2400" dirty="0"/>
              <a:t>H</a:t>
            </a:r>
            <a:r>
              <a:rPr lang="en-US" sz="2400" dirty="0" smtClean="0"/>
              <a:t>igh </a:t>
            </a:r>
            <a:r>
              <a:rPr lang="en-US" sz="2400" dirty="0"/>
              <a:t>race </a:t>
            </a:r>
            <a:r>
              <a:rPr lang="en-US" sz="2400" dirty="0" smtClean="0"/>
              <a:t>salience</a:t>
            </a:r>
            <a:endParaRPr lang="en-US" sz="2400" dirty="0"/>
          </a:p>
        </p:txBody>
      </p:sp>
    </p:spTree>
    <p:extLst>
      <p:ext uri="{BB962C8B-B14F-4D97-AF65-F5344CB8AC3E}">
        <p14:creationId xmlns:p14="http://schemas.microsoft.com/office/powerpoint/2010/main" val="15980114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Stage 4</a:t>
            </a:r>
            <a:endParaRPr lang="en-US" dirty="0"/>
          </a:p>
        </p:txBody>
      </p:sp>
      <p:sp>
        <p:nvSpPr>
          <p:cNvPr id="3" name="Content Placeholder 2"/>
          <p:cNvSpPr>
            <a:spLocks noGrp="1"/>
          </p:cNvSpPr>
          <p:nvPr>
            <p:ph idx="1"/>
          </p:nvPr>
        </p:nvSpPr>
        <p:spPr/>
        <p:txBody>
          <a:bodyPr>
            <a:normAutofit/>
          </a:bodyPr>
          <a:lstStyle/>
          <a:p>
            <a:r>
              <a:rPr lang="en-US" sz="2400" dirty="0"/>
              <a:t>Minority group views may seem too extreme and/or conflict with individual beliefs and </a:t>
            </a:r>
            <a:r>
              <a:rPr lang="en-US" sz="2400" dirty="0" smtClean="0"/>
              <a:t>values</a:t>
            </a:r>
          </a:p>
          <a:p>
            <a:r>
              <a:rPr lang="en-US" sz="2400" dirty="0"/>
              <a:t>R</a:t>
            </a:r>
            <a:r>
              <a:rPr lang="en-US" sz="2400" dirty="0" smtClean="0"/>
              <a:t>esistance </a:t>
            </a:r>
            <a:r>
              <a:rPr lang="en-US" sz="2400" dirty="0"/>
              <a:t>against dominant culture becomes draining and restricting to positive self-definition and </a:t>
            </a:r>
            <a:r>
              <a:rPr lang="en-US" sz="2400" dirty="0" smtClean="0"/>
              <a:t>autonomy</a:t>
            </a:r>
          </a:p>
          <a:p>
            <a:r>
              <a:rPr lang="en-US" sz="2400" dirty="0"/>
              <a:t>R</a:t>
            </a:r>
            <a:r>
              <a:rPr lang="en-US" sz="2400" dirty="0" smtClean="0"/>
              <a:t>ecognize </a:t>
            </a:r>
            <a:r>
              <a:rPr lang="en-US" sz="2400" dirty="0"/>
              <a:t>select elements of dominant culture as highly functional and </a:t>
            </a:r>
            <a:r>
              <a:rPr lang="en-US" sz="2400" dirty="0" smtClean="0"/>
              <a:t>desirable</a:t>
            </a:r>
            <a:endParaRPr lang="en-US" sz="2400" dirty="0"/>
          </a:p>
        </p:txBody>
      </p:sp>
    </p:spTree>
    <p:extLst>
      <p:ext uri="{BB962C8B-B14F-4D97-AF65-F5344CB8AC3E}">
        <p14:creationId xmlns:p14="http://schemas.microsoft.com/office/powerpoint/2010/main" val="18260191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Stage 5</a:t>
            </a:r>
            <a:endParaRPr lang="en-US" dirty="0"/>
          </a:p>
        </p:txBody>
      </p:sp>
      <p:sp>
        <p:nvSpPr>
          <p:cNvPr id="3" name="Content Placeholder 2"/>
          <p:cNvSpPr>
            <a:spLocks noGrp="1"/>
          </p:cNvSpPr>
          <p:nvPr>
            <p:ph idx="1"/>
          </p:nvPr>
        </p:nvSpPr>
        <p:spPr/>
        <p:txBody>
          <a:bodyPr>
            <a:normAutofit/>
          </a:bodyPr>
          <a:lstStyle/>
          <a:p>
            <a:r>
              <a:rPr lang="en-US" sz="2400" dirty="0"/>
              <a:t>Conflicts are </a:t>
            </a:r>
            <a:r>
              <a:rPr lang="en-US" sz="2400" dirty="0" smtClean="0"/>
              <a:t>resolved</a:t>
            </a:r>
          </a:p>
          <a:p>
            <a:r>
              <a:rPr lang="en-US" sz="2400" dirty="0"/>
              <a:t>I</a:t>
            </a:r>
            <a:r>
              <a:rPr lang="en-US" sz="2400" dirty="0" smtClean="0"/>
              <a:t>nner </a:t>
            </a:r>
            <a:r>
              <a:rPr lang="en-US" sz="2400" dirty="0"/>
              <a:t>sense of security and a positive self-image </a:t>
            </a:r>
            <a:r>
              <a:rPr lang="en-US" sz="2400" dirty="0" smtClean="0"/>
              <a:t>develops </a:t>
            </a:r>
          </a:p>
          <a:p>
            <a:r>
              <a:rPr lang="en-US" sz="2400" dirty="0"/>
              <a:t>B</a:t>
            </a:r>
            <a:r>
              <a:rPr lang="en-US" sz="2400" dirty="0" smtClean="0"/>
              <a:t>oth </a:t>
            </a:r>
            <a:r>
              <a:rPr lang="en-US" sz="2400" dirty="0"/>
              <a:t>aspects of minority and majority culture are owned and </a:t>
            </a:r>
            <a:r>
              <a:rPr lang="en-US" sz="2400" dirty="0" smtClean="0"/>
              <a:t>appreciated</a:t>
            </a:r>
          </a:p>
          <a:p>
            <a:r>
              <a:rPr lang="en-US" sz="2400" dirty="0"/>
              <a:t>I</a:t>
            </a:r>
            <a:r>
              <a:rPr lang="en-US" sz="2400" dirty="0" smtClean="0"/>
              <a:t>t </a:t>
            </a:r>
            <a:r>
              <a:rPr lang="en-US" sz="2400" dirty="0"/>
              <a:t>is understood that there are acceptable and unacceptable attitudes, beliefs, and values in all </a:t>
            </a:r>
            <a:r>
              <a:rPr lang="en-US" sz="2400" dirty="0" smtClean="0"/>
              <a:t>cultures</a:t>
            </a:r>
            <a:endParaRPr lang="en-US" sz="2400" dirty="0"/>
          </a:p>
        </p:txBody>
      </p:sp>
    </p:spTree>
    <p:extLst>
      <p:ext uri="{BB962C8B-B14F-4D97-AF65-F5344CB8AC3E}">
        <p14:creationId xmlns:p14="http://schemas.microsoft.com/office/powerpoint/2010/main" val="1180957182"/>
      </p:ext>
    </p:extLst>
  </p:cSld>
  <p:clrMapOvr>
    <a:masterClrMapping/>
  </p:clrMapOvr>
</p:sld>
</file>

<file path=ppt/theme/theme1.xml><?xml version="1.0" encoding="utf-8"?>
<a:theme xmlns:a="http://schemas.openxmlformats.org/drawingml/2006/main" name="Advantage">
  <a:themeElements>
    <a:clrScheme name="Advantage">
      <a:dk1>
        <a:sysClr val="windowText" lastClr="000000"/>
      </a:dk1>
      <a:lt1>
        <a:sysClr val="window" lastClr="FFFFFF"/>
      </a:lt1>
      <a:dk2>
        <a:srgbClr val="2B142D"/>
      </a:dk2>
      <a:lt2>
        <a:srgbClr val="C3AFCC"/>
      </a:lt2>
      <a:accent1>
        <a:srgbClr val="663366"/>
      </a:accent1>
      <a:accent2>
        <a:srgbClr val="330F42"/>
      </a:accent2>
      <a:accent3>
        <a:srgbClr val="666699"/>
      </a:accent3>
      <a:accent4>
        <a:srgbClr val="999966"/>
      </a:accent4>
      <a:accent5>
        <a:srgbClr val="F7901E"/>
      </a:accent5>
      <a:accent6>
        <a:srgbClr val="A3A101"/>
      </a:accent6>
      <a:hlink>
        <a:srgbClr val="BC5FBC"/>
      </a:hlink>
      <a:folHlink>
        <a:srgbClr val="9775A7"/>
      </a:folHlink>
    </a:clrScheme>
    <a:fontScheme name="Advantage">
      <a:majorFont>
        <a:latin typeface="Rockwell"/>
        <a:ea typeface=""/>
        <a:cs typeface=""/>
        <a:font script="Jpan" typeface="ＭＳ ゴシック"/>
        <a:font script="Hans" typeface="宋体"/>
        <a:font script="Hant" typeface="新細明體"/>
      </a:majorFont>
      <a:minorFont>
        <a:latin typeface="Rockwell"/>
        <a:ea typeface=""/>
        <a:cs typeface=""/>
        <a:font script="Jpan" typeface="ＭＳ ゴシック"/>
        <a:font script="Hans" typeface="宋体"/>
        <a:font script="Hant" typeface="新細明體"/>
      </a:minorFont>
    </a:fontScheme>
    <a:fmtScheme name="Advantage">
      <a:fillStyleLst>
        <a:solidFill>
          <a:schemeClr val="phClr"/>
        </a:solidFill>
        <a:gradFill rotWithShape="1">
          <a:gsLst>
            <a:gs pos="0">
              <a:schemeClr val="phClr">
                <a:tint val="100000"/>
                <a:shade val="40000"/>
                <a:alpha val="100000"/>
                <a:satMod val="150000"/>
                <a:lumMod val="100000"/>
              </a:schemeClr>
            </a:gs>
            <a:gs pos="100000">
              <a:schemeClr val="phClr">
                <a:tint val="70000"/>
                <a:shade val="100000"/>
                <a:alpha val="100000"/>
                <a:satMod val="200000"/>
                <a:lumMod val="100000"/>
              </a:schemeClr>
            </a:gs>
          </a:gsLst>
          <a:lin ang="6000000" scaled="1"/>
        </a:gradFill>
        <a:gradFill rotWithShape="1">
          <a:gsLst>
            <a:gs pos="0">
              <a:schemeClr val="phClr">
                <a:shade val="40000"/>
                <a:alpha val="100000"/>
                <a:satMod val="150000"/>
                <a:lumMod val="100000"/>
              </a:schemeClr>
            </a:gs>
            <a:gs pos="100000">
              <a:schemeClr val="phClr">
                <a:tint val="70000"/>
                <a:shade val="100000"/>
                <a:alpha val="100000"/>
                <a:satMod val="200000"/>
                <a:lumMod val="100000"/>
              </a:schemeClr>
            </a:gs>
          </a:gsLst>
          <a:lin ang="54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63500" dist="25400" dir="5400000" rotWithShape="0">
              <a:srgbClr val="808080">
                <a:alpha val="75000"/>
              </a:srgbClr>
            </a:outerShdw>
          </a:effectLst>
        </a:effectStyle>
        <a:effectStyle>
          <a:effectLst/>
          <a:scene3d>
            <a:camera prst="orthographicFront">
              <a:rot lat="0" lon="0" rev="0"/>
            </a:camera>
            <a:lightRig rig="twoPt" dir="tl">
              <a:rot lat="0" lon="0" rev="4500000"/>
            </a:lightRig>
          </a:scene3d>
          <a:sp3d>
            <a:bevelT w="63500" h="50800"/>
          </a:sp3d>
        </a:effectStyle>
      </a:effectStyleLst>
      <a:bgFillStyleLst>
        <a:solidFill>
          <a:schemeClr val="phClr"/>
        </a:solidFill>
        <a:gradFill rotWithShape="1">
          <a:gsLst>
            <a:gs pos="0">
              <a:schemeClr val="phClr">
                <a:tint val="40000"/>
                <a:satMod val="1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Advantage.thmx</Template>
  <TotalTime>186</TotalTime>
  <Words>1855</Words>
  <Application>Microsoft Macintosh PowerPoint</Application>
  <PresentationFormat>On-screen Show (4:3)</PresentationFormat>
  <Paragraphs>215</Paragraphs>
  <Slides>24</Slides>
  <Notes>22</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Advantage</vt:lpstr>
      <vt:lpstr>Parent University: Racial Identity Development</vt:lpstr>
      <vt:lpstr>An Into…</vt:lpstr>
      <vt:lpstr>A Definition…</vt:lpstr>
      <vt:lpstr>5 Stages of Racial Identity Development</vt:lpstr>
      <vt:lpstr>Stage 1</vt:lpstr>
      <vt:lpstr>Stage 2</vt:lpstr>
      <vt:lpstr>Stage 3</vt:lpstr>
      <vt:lpstr>Stage 4</vt:lpstr>
      <vt:lpstr>Stage 5</vt:lpstr>
      <vt:lpstr>Who am I? What am I capable of?</vt:lpstr>
      <vt:lpstr>RID and Well-Being</vt:lpstr>
      <vt:lpstr>RID and Academic Achievement</vt:lpstr>
      <vt:lpstr>RID and Academic Achievement</vt:lpstr>
      <vt:lpstr>Stereotypes vs. Generalizations</vt:lpstr>
      <vt:lpstr>Stereotypes</vt:lpstr>
      <vt:lpstr>Stereotypes</vt:lpstr>
      <vt:lpstr>How does this affect my child?</vt:lpstr>
      <vt:lpstr>Stereotype Threat</vt:lpstr>
      <vt:lpstr>“Acting White” Phenomenon</vt:lpstr>
      <vt:lpstr>“Acting White” Phenomenon</vt:lpstr>
      <vt:lpstr>How parents can help</vt:lpstr>
      <vt:lpstr>How parents can help</vt:lpstr>
      <vt:lpstr>Broaching... How and When to Bring Up Race</vt:lpstr>
      <vt:lpstr>Resources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Racial Identity Development</dc:title>
  <dc:creator>Kristi Angstadt</dc:creator>
  <cp:lastModifiedBy>Kristi Angstadt</cp:lastModifiedBy>
  <cp:revision>19</cp:revision>
  <dcterms:created xsi:type="dcterms:W3CDTF">2012-02-12T15:31:54Z</dcterms:created>
  <dcterms:modified xsi:type="dcterms:W3CDTF">2012-03-22T16:45:18Z</dcterms:modified>
</cp:coreProperties>
</file>